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75" r:id="rId3"/>
    <p:sldId id="273" r:id="rId4"/>
    <p:sldId id="276" r:id="rId5"/>
    <p:sldId id="256" r:id="rId6"/>
    <p:sldId id="259" r:id="rId7"/>
    <p:sldId id="257" r:id="rId8"/>
    <p:sldId id="258" r:id="rId9"/>
    <p:sldId id="262" r:id="rId10"/>
    <p:sldId id="279" r:id="rId11"/>
    <p:sldId id="281" r:id="rId12"/>
    <p:sldId id="261" r:id="rId13"/>
    <p:sldId id="277" r:id="rId14"/>
    <p:sldId id="278" r:id="rId15"/>
    <p:sldId id="263" r:id="rId16"/>
    <p:sldId id="264" r:id="rId17"/>
    <p:sldId id="269" r:id="rId18"/>
    <p:sldId id="265" r:id="rId19"/>
    <p:sldId id="266" r:id="rId20"/>
    <p:sldId id="282" r:id="rId21"/>
    <p:sldId id="267" r:id="rId22"/>
    <p:sldId id="268" r:id="rId2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E66"/>
    <a:srgbClr val="FEB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47" d="100"/>
          <a:sy n="47" d="100"/>
        </p:scale>
        <p:origin x="-153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085FF8-A680-43C9-943C-7C37B5CB7ED2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9A4163-8B0A-4616-98F0-D139FEF929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798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2D80-9194-4D2E-B264-3944533B5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CB116-F5EF-48E1-BF62-797F66F26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B24B7-F722-46AF-85E6-DAB14E7C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1E2A0-761A-4523-BE6E-10453B7F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72120-8106-4DE3-A244-2D64139C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59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6BFF-3FF1-4111-B118-28F395E7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3B6E9-A77B-4DC7-ADC5-0A0836099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6EF67-590A-41E7-A437-1461520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ECC4B-8A81-4146-83E5-98136ECE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CB1BA-5DC4-4C38-B2BF-14890227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7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DDEDC-CCCD-42BD-BBBD-FE9CB51AC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4F6B9-2C2B-49D0-9813-28B1D4CC1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B1AC1-092B-493A-AB48-9581B778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CBB4B-259A-41DA-9B6C-2AF2AD66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7F12-F21C-413E-969C-706ED662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8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DEB0-5F29-45D6-A9D4-86C59B77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F7F0-8910-48AA-9258-A1497D9D0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CCE0-B54F-4711-BC1A-BD4347D0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C101-07B3-4336-B23E-DAD9AA1F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6935-2637-4089-94F9-694BC6C0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30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B33F-8231-4AE2-96A2-D55D3A1E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21F48-7917-484C-B5E0-2BD893BF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8F20E-7B33-42C0-A091-3B531AE0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070E2-9070-4DB5-AAC3-EA86DAC8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EC9D-4B7C-4F2A-9084-ED27B92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14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C6F0-BBE8-4601-A7BE-E8ED55BC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F29A-E595-437C-9A1B-C2C53ED1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49C8C-1959-4DA3-9282-DF46057B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0C3CF-E2B8-49A8-9B7D-2DC84D07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A5E34-3932-4E51-ABA0-0D2D2129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E880-3030-432F-B338-36079968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12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B85A-13D7-497A-B743-B736A991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75CC6-2ADD-4F3E-B9CC-258431BA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D8810-AF6D-4E44-ACF4-2B4D98BAC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F92F9-A6AE-400C-B5AE-4BE5525E5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DF2AF-4D5C-4D3A-97BC-3A6A84D75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248C1-B5EB-42AB-BAB5-C80F96F7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60195-5A11-4B16-8D3A-914974DA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E18C8-B1DB-4A1C-BF0B-BE9ADAE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5CE0-F299-4DC2-A499-22DBB555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F433B-26E9-4A82-9A36-55C09A65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110C8-C4F8-47D1-9BF7-0558642B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ABD71-1BF0-401F-8FF4-A95717E7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32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18F9D-C6E3-435E-9CD0-D2D12B8B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B5260-987F-4E4D-9A93-E3952993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582CA-12CE-4235-B4AC-B160A6AB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8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C213-A227-43E7-8190-1473F403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44F8-F418-41F2-A43B-461AC84D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FEF97-A8B0-472D-AC47-6310A75ED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1E9CD-F1AC-4EFF-9CD3-E1F6B5FB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0B6BE-1CE5-4190-A233-A762F35F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6EDBE-A139-4749-BEEB-0D42244C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5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0465-158A-475E-A070-245461EF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30E7A-A6DF-438A-ADB9-42D150BD2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44DEF-BEAD-424D-AC1B-81AF68880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769F9-57CE-495A-9F39-85F7733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09C99-DE0A-4ACC-8840-0D0531C6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BB3CB-462D-4510-B7A4-1DBD9E48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6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55A98-04ED-4E7C-A1B4-1ACB2E85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67E8D-8CEF-4BE4-A3B3-444B4D38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C6D54-5BD6-4784-9A9D-6903D673E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09FA-B998-454F-9831-D759A261029C}" type="datetimeFigureOut">
              <a:rPr lang="ar-SA" smtClean="0"/>
              <a:t>5 رمضان، 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C2C1-05EF-4974-BE9E-2815B7D0B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26F4A-6F44-49A6-B1E5-1C57D467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18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frame-school-children-globe-board-3518725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resource/59956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studyhere.com/tag/using-will-in-simple-future-tens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Emoji_u261d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igdalia.mx/workbook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dm310.blogspot.com/2014/11/another-thank-you-i-just-want-to-thank.html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93327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sshopperherder.com/untangling-b2b-sales-goal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epik.com/free-icon/arrow-hand-made-pointing-up_751104.htm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tal-water.com/blog/are-you-prepared-if-your-reverse-osmosis-system-goes-dow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Emoji_u261d.sv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27900C7-FCA3-4BE7-A73C-A012D9CB1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077" y="147858"/>
            <a:ext cx="11687174" cy="645795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EBFFF1A-B984-4477-B00F-CF3E00FADD1C}"/>
              </a:ext>
            </a:extLst>
          </p:cNvPr>
          <p:cNvSpPr/>
          <p:nvPr/>
        </p:nvSpPr>
        <p:spPr>
          <a:xfrm>
            <a:off x="4971745" y="1995812"/>
            <a:ext cx="2248515" cy="7990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79128" tIns="39564" rIns="79128" bIns="39564">
            <a:spAutoFit/>
          </a:bodyPr>
          <a:lstStyle/>
          <a:p>
            <a:pPr algn="ctr"/>
            <a:r>
              <a:rPr lang="en-US" sz="4673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Revision</a:t>
            </a:r>
            <a:endParaRPr lang="ar-SA" sz="4673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399620" y="3061453"/>
            <a:ext cx="93927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hlinkClick r:id="rId4"/>
              </a:rPr>
              <a:t>https://wordwall.net/resource/5995620</a:t>
            </a:r>
            <a:endParaRPr lang="en-US" sz="4400" dirty="0"/>
          </a:p>
          <a:p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96414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5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6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132374" y="2124748"/>
            <a:ext cx="2406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Sentence 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16727" y="2138962"/>
            <a:ext cx="68499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 + will + v.inf + Comp.   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76175" y="2682198"/>
            <a:ext cx="925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She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38429" y="3676812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will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86141" y="2683079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will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711872" y="2680517"/>
            <a:ext cx="1665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travel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77717" y="2665813"/>
            <a:ext cx="2653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 Paris .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1954" r="11928" b="2832"/>
          <a:stretch/>
        </p:blipFill>
        <p:spPr bwMode="auto">
          <a:xfrm>
            <a:off x="8784143" y="1"/>
            <a:ext cx="3289036" cy="34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8943" y="5407858"/>
            <a:ext cx="2653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Negative  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16727" y="3673062"/>
            <a:ext cx="678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835303" y="3650879"/>
            <a:ext cx="141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sleep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624575" y="3673061"/>
            <a:ext cx="141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early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2" name="Picture 4" descr="مشاهدة صورة المصد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28062"/>
          <a:stretch/>
        </p:blipFill>
        <p:spPr bwMode="auto">
          <a:xfrm>
            <a:off x="8463693" y="3526631"/>
            <a:ext cx="3690706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2228575" y="5407857"/>
            <a:ext cx="925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She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114997" y="5392554"/>
            <a:ext cx="141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won’t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588440" y="5394426"/>
            <a:ext cx="1665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travel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297420" y="5392555"/>
            <a:ext cx="2653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 Paris .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335584" y="5864282"/>
            <a:ext cx="53687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 won’t sleep earl .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" name="Picture 4" descr="مشاهدة صورة المصد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77" y="67479"/>
            <a:ext cx="2518696" cy="3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مشاهدة صورة المصد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13" y="3120296"/>
            <a:ext cx="2518696" cy="3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>
            <a:extLst>
              <a:ext uri="{FF2B5EF4-FFF2-40B4-BE49-F238E27FC236}">
                <a16:creationId xmlns:a16="http://schemas.microsoft.com/office/drawing/2014/main" id="{15514303-5F67-4C0B-8A96-B35DCE42D6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31" t="37122" r="31231" b="36838"/>
          <a:stretch/>
        </p:blipFill>
        <p:spPr>
          <a:xfrm>
            <a:off x="132373" y="67479"/>
            <a:ext cx="8651769" cy="19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4516" y="-29860"/>
            <a:ext cx="12217003" cy="6870068"/>
            <a:chOff x="8585502" y="2839257"/>
            <a:chExt cx="12217003" cy="6870068"/>
          </a:xfrm>
        </p:grpSpPr>
        <p:pic>
          <p:nvPicPr>
            <p:cNvPr id="5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6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132374" y="2124748"/>
            <a:ext cx="2406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Sentence 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94102" y="2709520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They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819662" y="3703080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they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04269" y="2667233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will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928400" y="2636655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fish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0" y="3475166"/>
            <a:ext cx="24064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Yes / No </a:t>
            </a:r>
          </a:p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Question 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270671" y="3725372"/>
            <a:ext cx="141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Will 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991778" y="3711679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fish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163894" y="3685067"/>
            <a:ext cx="2653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tomorrow ?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 descr="مشاهدة صورة المصد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42" y="11399"/>
            <a:ext cx="3387371" cy="26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>
            <a:off x="1237339" y="4649026"/>
            <a:ext cx="141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Yes ,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624419" y="4639386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they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848616" y="4637995"/>
            <a:ext cx="1665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will .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250956" y="5542684"/>
            <a:ext cx="925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No,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3195925" y="5528961"/>
            <a:ext cx="1912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won’t .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083877" y="5528961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they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رابط كسهم مستقيم 14"/>
          <p:cNvCxnSpPr>
            <a:endCxn id="17" idx="0"/>
          </p:cNvCxnSpPr>
          <p:nvPr/>
        </p:nvCxnSpPr>
        <p:spPr>
          <a:xfrm flipH="1">
            <a:off x="2980161" y="3294295"/>
            <a:ext cx="1172115" cy="431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>
            <a:stCxn id="10" idx="2"/>
            <a:endCxn id="11" idx="0"/>
          </p:cNvCxnSpPr>
          <p:nvPr/>
        </p:nvCxnSpPr>
        <p:spPr>
          <a:xfrm>
            <a:off x="2980160" y="3294295"/>
            <a:ext cx="1425560" cy="408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4" descr="مشاهدة صورة المص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79" y="-242215"/>
            <a:ext cx="2518696" cy="3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15514303-5F67-4C0B-8A96-B35DCE42D6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1" t="62848" r="31231" b="31290"/>
          <a:stretch/>
        </p:blipFill>
        <p:spPr>
          <a:xfrm>
            <a:off x="-20487" y="32158"/>
            <a:ext cx="8804629" cy="1857602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2316727" y="2138962"/>
            <a:ext cx="68499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 + will + v.inf + Comp.   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127078" y="2627205"/>
            <a:ext cx="2653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tomorrow .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0C69C-CF2C-43E7-BA45-2CA247D9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98F429-A724-49B0-A5B8-4BF454A7EC6F}"/>
              </a:ext>
            </a:extLst>
          </p:cNvPr>
          <p:cNvSpPr/>
          <p:nvPr/>
        </p:nvSpPr>
        <p:spPr>
          <a:xfrm>
            <a:off x="1" y="5062330"/>
            <a:ext cx="12192000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1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14303-5F67-4C0B-8A96-B35DCE42D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1" t="69627" r="31231" b="14033"/>
          <a:stretch/>
        </p:blipFill>
        <p:spPr>
          <a:xfrm>
            <a:off x="142240" y="0"/>
            <a:ext cx="12049760" cy="21733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8C89E-DFE2-49C7-9315-D0B67A221D1C}"/>
              </a:ext>
            </a:extLst>
          </p:cNvPr>
          <p:cNvSpPr/>
          <p:nvPr/>
        </p:nvSpPr>
        <p:spPr>
          <a:xfrm>
            <a:off x="791597" y="632803"/>
            <a:ext cx="712083" cy="1053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2457867"/>
            <a:ext cx="11846560" cy="39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17586" y="-12068"/>
            <a:ext cx="12217003" cy="6870068"/>
            <a:chOff x="8585502" y="2839257"/>
            <a:chExt cx="12217003" cy="6870068"/>
          </a:xfrm>
        </p:grpSpPr>
        <p:pic>
          <p:nvPicPr>
            <p:cNvPr id="5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6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170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7425" r="8633" b="8368"/>
          <a:stretch/>
        </p:blipFill>
        <p:spPr bwMode="auto">
          <a:xfrm>
            <a:off x="194869" y="2173387"/>
            <a:ext cx="2578309" cy="20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086742" y="2804772"/>
            <a:ext cx="68499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will + S + v.inf + comp.   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06591" y="2873264"/>
            <a:ext cx="769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+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5793928" y="3396484"/>
            <a:ext cx="925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She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471400" y="3389547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will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172524" y="3350213"/>
            <a:ext cx="678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go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05558" y="3442947"/>
            <a:ext cx="1665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Where 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409700" y="3305331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906591" y="4027722"/>
            <a:ext cx="5121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C4DF"/>
                </a:solidFill>
                <a:latin typeface="Courier New" pitchFamily="49" charset="0"/>
                <a:cs typeface="Courier New" pitchFamily="49" charset="0"/>
              </a:rPr>
              <a:t>She will go to Paris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C4DF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60" y="4821527"/>
            <a:ext cx="2449637" cy="19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15514303-5F67-4C0B-8A96-B35DCE42D6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1" t="69627" r="31231" b="14033"/>
          <a:stretch/>
        </p:blipFill>
        <p:spPr>
          <a:xfrm>
            <a:off x="142240" y="0"/>
            <a:ext cx="12049760" cy="2173387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2B48C89E-DFE2-49C7-9315-D0B67A221D1C}"/>
              </a:ext>
            </a:extLst>
          </p:cNvPr>
          <p:cNvSpPr/>
          <p:nvPr/>
        </p:nvSpPr>
        <p:spPr>
          <a:xfrm>
            <a:off x="791597" y="632803"/>
            <a:ext cx="854323" cy="1053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1954" r="11928" b="2832"/>
          <a:stretch/>
        </p:blipFill>
        <p:spPr bwMode="auto">
          <a:xfrm>
            <a:off x="9632077" y="162785"/>
            <a:ext cx="2539436" cy="26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>
            <a:off x="403515" y="4841328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When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مشاهدة صورة المصد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577" y="3147972"/>
            <a:ext cx="1436012" cy="16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1735943" y="4821527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will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031490" y="4841328"/>
            <a:ext cx="678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761910" y="4883149"/>
            <a:ext cx="1418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sleep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212612" y="4883149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51084" y="5527690"/>
            <a:ext cx="5862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C4DF"/>
                </a:solidFill>
                <a:latin typeface="Courier New" pitchFamily="49" charset="0"/>
                <a:cs typeface="Courier New" pitchFamily="49" charset="0"/>
              </a:rPr>
              <a:t>He will sleep at 11 pm.</a:t>
            </a:r>
            <a:endParaRPr lang="ar-SA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C4D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00CDAC-4249-4F73-B62B-E2371D24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9" t="29529" r="32730" b="13828"/>
          <a:stretch/>
        </p:blipFill>
        <p:spPr>
          <a:xfrm>
            <a:off x="284004" y="1048198"/>
            <a:ext cx="6964935" cy="5683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72263-BA0C-423B-800B-7DFC650A2619}"/>
              </a:ext>
            </a:extLst>
          </p:cNvPr>
          <p:cNvSpPr/>
          <p:nvPr/>
        </p:nvSpPr>
        <p:spPr>
          <a:xfrm>
            <a:off x="284004" y="173705"/>
            <a:ext cx="76067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ProximaNova-Light"/>
              </a:rPr>
              <a:t>What will the weather be like in ……… tomorrow?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8198D-EE07-44B7-95C8-89FF9A0F7ACE}"/>
              </a:ext>
            </a:extLst>
          </p:cNvPr>
          <p:cNvSpPr/>
          <p:nvPr/>
        </p:nvSpPr>
        <p:spPr>
          <a:xfrm>
            <a:off x="5564996" y="173704"/>
            <a:ext cx="76067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31F20"/>
                </a:solidFill>
                <a:latin typeface="ProximaNova-Light"/>
              </a:rPr>
              <a:t>It will be …………..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CDFF07E-F82F-4DA5-8A95-779326BCD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524576" y="932859"/>
            <a:ext cx="659875" cy="89055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E0EA7B8-23B7-489B-8BE8-7AFAA641B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3498612" y="1465795"/>
            <a:ext cx="659875" cy="89055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AC45FA3-3702-4F6A-AF2F-3E0C1F45C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822753" y="2105677"/>
            <a:ext cx="659875" cy="89055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B081D1-633A-4F46-BD7D-7A26A5022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822753" y="2765552"/>
            <a:ext cx="659875" cy="89055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9B74C52-ED9D-4570-A2AB-6B1EEB4BD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822753" y="3313660"/>
            <a:ext cx="659875" cy="89055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131D27D-869D-43F8-82F1-3FEFA15C2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494954" y="3861769"/>
            <a:ext cx="659875" cy="89055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C577559-7510-4B31-81C3-121BC1192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874432" y="4481656"/>
            <a:ext cx="659875" cy="89055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1E52E7C-4C61-4758-B4DF-2EFE1D327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377476" y="5078146"/>
            <a:ext cx="659875" cy="89055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4AB2B91-D12F-42B3-9FF4-EA5FDAA12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2874431" y="5626240"/>
            <a:ext cx="659875" cy="8905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6A31B1-EEBA-4649-919E-F1A17B334EBE}"/>
              </a:ext>
            </a:extLst>
          </p:cNvPr>
          <p:cNvSpPr/>
          <p:nvPr/>
        </p:nvSpPr>
        <p:spPr>
          <a:xfrm>
            <a:off x="5883968" y="1075977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very warm and partly cloudy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88C9E8-5E6F-45A6-BEA5-0B2191AD0187}"/>
              </a:ext>
            </a:extLst>
          </p:cNvPr>
          <p:cNvSpPr/>
          <p:nvPr/>
        </p:nvSpPr>
        <p:spPr>
          <a:xfrm>
            <a:off x="5393638" y="1708073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sunny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05798-8426-4896-B306-6915D14D4BED}"/>
              </a:ext>
            </a:extLst>
          </p:cNvPr>
          <p:cNvSpPr/>
          <p:nvPr/>
        </p:nvSpPr>
        <p:spPr>
          <a:xfrm>
            <a:off x="5564996" y="2340169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hot and sunny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4CF0CA-407B-47D2-921F-E2BC835966D7}"/>
              </a:ext>
            </a:extLst>
          </p:cNvPr>
          <p:cNvSpPr/>
          <p:nvPr/>
        </p:nvSpPr>
        <p:spPr>
          <a:xfrm>
            <a:off x="5498735" y="2865697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rainy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789570-F369-4905-BAD5-EA85A1B08DBD}"/>
              </a:ext>
            </a:extLst>
          </p:cNvPr>
          <p:cNvSpPr/>
          <p:nvPr/>
        </p:nvSpPr>
        <p:spPr>
          <a:xfrm>
            <a:off x="5564996" y="3389605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quite warm and cloudy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425037-0EEB-4906-BCE0-C0EB0707BB7D}"/>
              </a:ext>
            </a:extLst>
          </p:cNvPr>
          <p:cNvSpPr/>
          <p:nvPr/>
        </p:nvSpPr>
        <p:spPr>
          <a:xfrm>
            <a:off x="5393638" y="3964224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cold and snowy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EC902C-D175-427F-820A-E055867175EE}"/>
              </a:ext>
            </a:extLst>
          </p:cNvPr>
          <p:cNvSpPr/>
          <p:nvPr/>
        </p:nvSpPr>
        <p:spPr>
          <a:xfrm>
            <a:off x="5247864" y="4594014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a bit warm and rainy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523EF5-3B9C-4892-AF14-F5F0F75FCEB8}"/>
              </a:ext>
            </a:extLst>
          </p:cNvPr>
          <p:cNvSpPr/>
          <p:nvPr/>
        </p:nvSpPr>
        <p:spPr>
          <a:xfrm>
            <a:off x="5130386" y="5149927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rainy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A5AF20-B810-4684-B439-F3DFB956191F}"/>
              </a:ext>
            </a:extLst>
          </p:cNvPr>
          <p:cNvSpPr/>
          <p:nvPr/>
        </p:nvSpPr>
        <p:spPr>
          <a:xfrm>
            <a:off x="5245212" y="5846915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rainy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11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BA79D-43A7-4BF2-8478-DFA5F450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1" t="36711" r="22461" b="9518"/>
          <a:stretch/>
        </p:blipFill>
        <p:spPr>
          <a:xfrm>
            <a:off x="314178" y="121285"/>
            <a:ext cx="11563644" cy="661542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367C9B-2E97-424F-B285-4D2BAE39B12E}"/>
              </a:ext>
            </a:extLst>
          </p:cNvPr>
          <p:cNvCxnSpPr/>
          <p:nvPr/>
        </p:nvCxnSpPr>
        <p:spPr>
          <a:xfrm>
            <a:off x="3763617" y="2398644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1E0196-C029-4DD5-9AD6-9D81F3CEBEF6}"/>
              </a:ext>
            </a:extLst>
          </p:cNvPr>
          <p:cNvCxnSpPr>
            <a:cxnSpLocks/>
          </p:cNvCxnSpPr>
          <p:nvPr/>
        </p:nvCxnSpPr>
        <p:spPr>
          <a:xfrm>
            <a:off x="2246243" y="2670313"/>
            <a:ext cx="2842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469AC-473F-4765-831B-396D09F63525}"/>
              </a:ext>
            </a:extLst>
          </p:cNvPr>
          <p:cNvSpPr/>
          <p:nvPr/>
        </p:nvSpPr>
        <p:spPr>
          <a:xfrm>
            <a:off x="1013127" y="4135492"/>
            <a:ext cx="545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wordwall.net</a:t>
            </a:r>
            <a:r>
              <a:rPr lang="en-US" sz="2800" dirty="0"/>
              <a:t>/resource/11307107/will-future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A3EAA0-50B8-F0B9-872B-63DF1848D824}"/>
              </a:ext>
            </a:extLst>
          </p:cNvPr>
          <p:cNvSpPr/>
          <p:nvPr/>
        </p:nvSpPr>
        <p:spPr>
          <a:xfrm>
            <a:off x="6738065" y="804479"/>
            <a:ext cx="3798637" cy="3798637"/>
          </a:xfrm>
          <a:prstGeom prst="ellipse">
            <a:avLst/>
          </a:prstGeom>
          <a:solidFill>
            <a:srgbClr val="FEB499"/>
          </a:solidFill>
          <a:ln>
            <a:solidFill>
              <a:srgbClr val="FE8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accent2">
                    <a:lumMod val="50000"/>
                  </a:schemeClr>
                </a:solidFill>
              </a:rPr>
              <a:t>Final </a:t>
            </a:r>
          </a:p>
          <a:p>
            <a:pPr algn="ctr"/>
            <a:r>
              <a:rPr lang="en-US" sz="4500" b="1" dirty="0">
                <a:solidFill>
                  <a:schemeClr val="accent2">
                    <a:lumMod val="50000"/>
                  </a:schemeClr>
                </a:solidFill>
              </a:rPr>
              <a:t>Evaluation </a:t>
            </a:r>
            <a:endParaRPr lang="en-SA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2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8E810-377C-481E-A1E4-07D7A107BF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39" t="42047" r="19577" b="19986"/>
          <a:stretch/>
        </p:blipFill>
        <p:spPr>
          <a:xfrm>
            <a:off x="391968" y="1445455"/>
            <a:ext cx="11408063" cy="3967089"/>
          </a:xfrm>
          <a:prstGeom prst="rect">
            <a:avLst/>
          </a:prstGeom>
        </p:spPr>
      </p:pic>
      <p:pic>
        <p:nvPicPr>
          <p:cNvPr id="3" name="SG Bk 4 F-SA_2020_2-04">
            <a:hlinkClick r:id="" action="ppaction://media"/>
            <a:extLst>
              <a:ext uri="{FF2B5EF4-FFF2-40B4-BE49-F238E27FC236}">
                <a16:creationId xmlns:a16="http://schemas.microsoft.com/office/drawing/2014/main" id="{024D77F3-0D73-4751-A62D-B420736F8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968" y="540025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3B812-FECD-4CCB-A10B-6C57CE915B8E}"/>
              </a:ext>
            </a:extLst>
          </p:cNvPr>
          <p:cNvSpPr txBox="1"/>
          <p:nvPr/>
        </p:nvSpPr>
        <p:spPr>
          <a:xfrm>
            <a:off x="1152939" y="296733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FBF6F-D031-4556-AD0C-3DF55FB8CD08}"/>
              </a:ext>
            </a:extLst>
          </p:cNvPr>
          <p:cNvSpPr txBox="1"/>
          <p:nvPr/>
        </p:nvSpPr>
        <p:spPr>
          <a:xfrm>
            <a:off x="1126435" y="326316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8A23D-091D-451E-B079-EEAFBCCFE9AE}"/>
              </a:ext>
            </a:extLst>
          </p:cNvPr>
          <p:cNvSpPr txBox="1"/>
          <p:nvPr/>
        </p:nvSpPr>
        <p:spPr>
          <a:xfrm>
            <a:off x="1126434" y="3580359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A92FA-D045-403E-88ED-1A22BCEF8755}"/>
              </a:ext>
            </a:extLst>
          </p:cNvPr>
          <p:cNvSpPr txBox="1"/>
          <p:nvPr/>
        </p:nvSpPr>
        <p:spPr>
          <a:xfrm>
            <a:off x="1152938" y="389755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3B138-0018-4646-AE46-1BB63EEC8CC5}"/>
              </a:ext>
            </a:extLst>
          </p:cNvPr>
          <p:cNvSpPr txBox="1"/>
          <p:nvPr/>
        </p:nvSpPr>
        <p:spPr>
          <a:xfrm>
            <a:off x="1126434" y="4222571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98A90-5750-4FC5-AB13-7B6C8211BBC9}"/>
              </a:ext>
            </a:extLst>
          </p:cNvPr>
          <p:cNvSpPr txBox="1"/>
          <p:nvPr/>
        </p:nvSpPr>
        <p:spPr>
          <a:xfrm>
            <a:off x="1166190" y="458672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091546-1593-4915-9AD3-151A34B45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47" t="26861" r="53038" b="59799"/>
          <a:stretch/>
        </p:blipFill>
        <p:spPr>
          <a:xfrm>
            <a:off x="225082" y="168813"/>
            <a:ext cx="5260019" cy="1378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B9FAB6-CF3D-4BFF-8AC1-4E98B5223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16" t="40816" r="14154" b="36815"/>
          <a:stretch/>
        </p:blipFill>
        <p:spPr>
          <a:xfrm>
            <a:off x="112541" y="2218718"/>
            <a:ext cx="11966917" cy="3436495"/>
          </a:xfrm>
          <a:prstGeom prst="rect">
            <a:avLst/>
          </a:prstGeom>
        </p:spPr>
      </p:pic>
      <p:pic>
        <p:nvPicPr>
          <p:cNvPr id="4" name="SG Bk 4 F-SA_2020_2-05">
            <a:hlinkClick r:id="" action="ppaction://media"/>
            <a:extLst>
              <a:ext uri="{FF2B5EF4-FFF2-40B4-BE49-F238E27FC236}">
                <a16:creationId xmlns:a16="http://schemas.microsoft.com/office/drawing/2014/main" id="{5805DBB9-0ECC-49A7-AF41-288694C284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199" y="5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2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3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4" name="Picture 4" descr="نتيجة بحث الصور عن flight attendant clipart png">
            <a:extLst>
              <a:ext uri="{FF2B5EF4-FFF2-40B4-BE49-F238E27FC236}">
                <a16:creationId xmlns:a16="http://schemas.microsoft.com/office/drawing/2014/main" id="{52481C87-0073-4723-B896-6D561EE28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r="27136"/>
          <a:stretch/>
        </p:blipFill>
        <p:spPr bwMode="auto">
          <a:xfrm>
            <a:off x="0" y="1994694"/>
            <a:ext cx="2395537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457F5875-3EFC-4866-9EF2-CB78A6630594}"/>
              </a:ext>
            </a:extLst>
          </p:cNvPr>
          <p:cNvSpPr/>
          <p:nvPr/>
        </p:nvSpPr>
        <p:spPr>
          <a:xfrm>
            <a:off x="2258476" y="554831"/>
            <a:ext cx="2557364" cy="2062163"/>
          </a:xfrm>
          <a:prstGeom prst="cloudCallout">
            <a:avLst>
              <a:gd name="adj1" fmla="val -60775"/>
              <a:gd name="adj2" fmla="val 79600"/>
            </a:avLst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do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3734956" y="2888457"/>
            <a:ext cx="3688528" cy="2062163"/>
          </a:xfrm>
          <a:prstGeom prst="cloudCallout">
            <a:avLst>
              <a:gd name="adj1" fmla="val -96821"/>
              <a:gd name="adj2" fmla="val -17397"/>
            </a:avLst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you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going to be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 the future ?</a:t>
            </a:r>
          </a:p>
        </p:txBody>
      </p:sp>
      <p:sp>
        <p:nvSpPr>
          <p:cNvPr id="3" name="خماسي 2"/>
          <p:cNvSpPr/>
          <p:nvPr/>
        </p:nvSpPr>
        <p:spPr>
          <a:xfrm>
            <a:off x="-20487" y="300789"/>
            <a:ext cx="1667873" cy="4211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Warm up</a:t>
            </a:r>
            <a:endParaRPr lang="ar-SA" b="1" dirty="0"/>
          </a:p>
        </p:txBody>
      </p:sp>
      <p:pic>
        <p:nvPicPr>
          <p:cNvPr id="1026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t="13005" r="27484" b="11933"/>
          <a:stretch/>
        </p:blipFill>
        <p:spPr bwMode="auto">
          <a:xfrm>
            <a:off x="4815840" y="8251"/>
            <a:ext cx="2053521" cy="23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شاهدة صورة المصد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89" y="3919538"/>
            <a:ext cx="2090509" cy="26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شاهدة صورة المصد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1645" y="4068105"/>
            <a:ext cx="1212294" cy="25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8024642" y="2028147"/>
            <a:ext cx="3688528" cy="2062163"/>
          </a:xfrm>
          <a:prstGeom prst="cloudCallout">
            <a:avLst>
              <a:gd name="adj1" fmla="val -5381"/>
              <a:gd name="adj2" fmla="val 98183"/>
            </a:avLst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I’m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going to be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a…………………..</a:t>
            </a:r>
          </a:p>
        </p:txBody>
      </p:sp>
      <p:pic>
        <p:nvPicPr>
          <p:cNvPr id="16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5370" r="3815" b="30816"/>
          <a:stretch/>
        </p:blipFill>
        <p:spPr bwMode="auto">
          <a:xfrm>
            <a:off x="7193280" y="-42548"/>
            <a:ext cx="5003237" cy="20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E5257F-9C77-D380-4A9E-1AE6E11F2EFC}"/>
              </a:ext>
            </a:extLst>
          </p:cNvPr>
          <p:cNvSpPr txBox="1"/>
          <p:nvPr/>
        </p:nvSpPr>
        <p:spPr>
          <a:xfrm>
            <a:off x="3529263" y="2644942"/>
            <a:ext cx="5133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</a:rPr>
              <a:t>Home work </a:t>
            </a:r>
          </a:p>
          <a:p>
            <a:pPr algn="ctr"/>
            <a:endParaRPr lang="en-US" sz="5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</a:rPr>
              <a:t>Page : 242 </a:t>
            </a:r>
            <a:endParaRPr lang="en-SA" sz="5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5FAF2E7-0DB9-434C-AD16-FF6CF5F80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5637" y="131961"/>
            <a:ext cx="4042039" cy="1509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D8A36-A4B7-41C7-BDF8-4A3618C8D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1" t="28297" r="15077" b="9314"/>
          <a:stretch/>
        </p:blipFill>
        <p:spPr>
          <a:xfrm>
            <a:off x="6213231" y="1814732"/>
            <a:ext cx="5836920" cy="4813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E15B29-C718-49ED-BC57-A1ADB81D62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16" t="23577" r="28193" b="9519"/>
          <a:stretch/>
        </p:blipFill>
        <p:spPr>
          <a:xfrm>
            <a:off x="141849" y="1814732"/>
            <a:ext cx="5836920" cy="48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id="{D77BEB88-A8C3-451F-ABC3-855669248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28" r="2" b="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165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2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3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4" name="Picture 4" descr="نتيجة بحث الصور عن flight attendant clipart png">
            <a:extLst>
              <a:ext uri="{FF2B5EF4-FFF2-40B4-BE49-F238E27FC236}">
                <a16:creationId xmlns:a16="http://schemas.microsoft.com/office/drawing/2014/main" id="{52481C87-0073-4723-B896-6D561EE28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r="27136"/>
          <a:stretch/>
        </p:blipFill>
        <p:spPr bwMode="auto">
          <a:xfrm>
            <a:off x="0" y="1994694"/>
            <a:ext cx="2395537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457F5875-3EFC-4866-9EF2-CB78A6630594}"/>
              </a:ext>
            </a:extLst>
          </p:cNvPr>
          <p:cNvSpPr/>
          <p:nvPr/>
        </p:nvSpPr>
        <p:spPr>
          <a:xfrm>
            <a:off x="2258476" y="554831"/>
            <a:ext cx="3842040" cy="2062163"/>
          </a:xfrm>
          <a:prstGeom prst="cloudCallout">
            <a:avLst>
              <a:gd name="adj1" fmla="val -60775"/>
              <a:gd name="adj2" fmla="val 79600"/>
            </a:avLst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do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3734956" y="2888457"/>
            <a:ext cx="3688528" cy="2062163"/>
          </a:xfrm>
          <a:prstGeom prst="cloudCallout">
            <a:avLst>
              <a:gd name="adj1" fmla="val -96821"/>
              <a:gd name="adj2" fmla="val -17397"/>
            </a:avLst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you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going to be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 the future ?</a:t>
            </a:r>
          </a:p>
        </p:txBody>
      </p:sp>
      <p:sp>
        <p:nvSpPr>
          <p:cNvPr id="3" name="خماسي 2"/>
          <p:cNvSpPr/>
          <p:nvPr/>
        </p:nvSpPr>
        <p:spPr>
          <a:xfrm>
            <a:off x="-20487" y="300789"/>
            <a:ext cx="1667873" cy="4211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Warm up</a:t>
            </a:r>
            <a:endParaRPr lang="ar-SA" b="1" dirty="0"/>
          </a:p>
        </p:txBody>
      </p:sp>
      <p:pic>
        <p:nvPicPr>
          <p:cNvPr id="1026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t="13005" r="27484" b="11933"/>
          <a:stretch/>
        </p:blipFill>
        <p:spPr bwMode="auto">
          <a:xfrm>
            <a:off x="6396723" y="0"/>
            <a:ext cx="2053521" cy="23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شاهدة صورة المصد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89" y="3919538"/>
            <a:ext cx="2090509" cy="26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شاهدة صورة المصد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1645" y="4068105"/>
            <a:ext cx="1212294" cy="25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8024642" y="2028147"/>
            <a:ext cx="3688528" cy="2062163"/>
          </a:xfrm>
          <a:prstGeom prst="cloudCallout">
            <a:avLst>
              <a:gd name="adj1" fmla="val -5381"/>
              <a:gd name="adj2" fmla="val 98183"/>
            </a:avLst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I’m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going to be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a…………………..</a:t>
            </a:r>
          </a:p>
        </p:txBody>
      </p:sp>
      <p:sp>
        <p:nvSpPr>
          <p:cNvPr id="16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3734956" y="2888456"/>
            <a:ext cx="3688528" cy="2062163"/>
          </a:xfrm>
          <a:prstGeom prst="cloudCallout">
            <a:avLst>
              <a:gd name="adj1" fmla="val -96821"/>
              <a:gd name="adj2" fmla="val -1739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What will you be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 the future ?</a:t>
            </a:r>
          </a:p>
        </p:txBody>
      </p:sp>
      <p:sp>
        <p:nvSpPr>
          <p:cNvPr id="17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8024642" y="2028147"/>
            <a:ext cx="3688528" cy="2062163"/>
          </a:xfrm>
          <a:prstGeom prst="cloudCallout">
            <a:avLst>
              <a:gd name="adj1" fmla="val -5923"/>
              <a:gd name="adj2" fmla="val 9789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 will be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 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224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نتيجة بحث الصور عن flight attendant clipart png">
            <a:extLst>
              <a:ext uri="{FF2B5EF4-FFF2-40B4-BE49-F238E27FC236}">
                <a16:creationId xmlns:a16="http://schemas.microsoft.com/office/drawing/2014/main" id="{52481C87-0073-4723-B896-6D561EE28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r="27136"/>
          <a:stretch/>
        </p:blipFill>
        <p:spPr bwMode="auto">
          <a:xfrm>
            <a:off x="-20487" y="1331870"/>
            <a:ext cx="2395537" cy="52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3390183" y="300789"/>
            <a:ext cx="3688528" cy="2062163"/>
          </a:xfrm>
          <a:prstGeom prst="cloudCallout">
            <a:avLst>
              <a:gd name="adj1" fmla="val -96821"/>
              <a:gd name="adj2" fmla="val -1739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will you be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 the future ?</a:t>
            </a:r>
          </a:p>
        </p:txBody>
      </p:sp>
      <p:sp>
        <p:nvSpPr>
          <p:cNvPr id="3" name="خماسي 2"/>
          <p:cNvSpPr/>
          <p:nvPr/>
        </p:nvSpPr>
        <p:spPr>
          <a:xfrm>
            <a:off x="-20487" y="300789"/>
            <a:ext cx="1667873" cy="4211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Warm up</a:t>
            </a:r>
            <a:endParaRPr lang="ar-SA" b="1" dirty="0"/>
          </a:p>
        </p:txBody>
      </p:sp>
      <p:pic>
        <p:nvPicPr>
          <p:cNvPr id="1028" name="Picture 4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75" y="4674921"/>
            <a:ext cx="1224289" cy="18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شاهدة صورة المص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21173" y="2017622"/>
            <a:ext cx="1212294" cy="2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فقاعة التفكير: على شكل سحابة 19">
            <a:extLst>
              <a:ext uri="{FF2B5EF4-FFF2-40B4-BE49-F238E27FC236}">
                <a16:creationId xmlns:a16="http://schemas.microsoft.com/office/drawing/2014/main" id="{E23AE744-4BD1-4A90-BDF9-F35AD5D01EDC}"/>
              </a:ext>
            </a:extLst>
          </p:cNvPr>
          <p:cNvSpPr/>
          <p:nvPr/>
        </p:nvSpPr>
        <p:spPr>
          <a:xfrm>
            <a:off x="8024642" y="300789"/>
            <a:ext cx="3688528" cy="2062163"/>
          </a:xfrm>
          <a:prstGeom prst="cloudCallout">
            <a:avLst>
              <a:gd name="adj1" fmla="val -5381"/>
              <a:gd name="adj2" fmla="val 9818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I’m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going to be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a…………………..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854674" y="2801384"/>
            <a:ext cx="6759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Are you a teacher now ?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19590" y="3710504"/>
            <a:ext cx="841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When will you be a teacher  ?</a:t>
            </a:r>
            <a:endParaRPr lang="ar-S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19590" y="5056389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C8098"/>
                </a:solidFill>
                <a:latin typeface="Courier New" pitchFamily="49" charset="0"/>
                <a:cs typeface="Courier New" pitchFamily="49" charset="0"/>
              </a:rPr>
              <a:t>Future </a:t>
            </a:r>
            <a:endParaRPr lang="ar-SA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C809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00508" y="5077146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+mj-cs"/>
              </a:rPr>
              <a:t>Will </a:t>
            </a:r>
            <a:endParaRPr lang="ar-SA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latin typeface="Courier New" pitchFamily="49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6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2" grpId="0"/>
      <p:bldP spid="4" grpId="0"/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2FEDB-78F4-4C18-B1B8-56E5C9C3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98FC9-1792-447D-9930-FAA5CF9C4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757" y="3045137"/>
            <a:ext cx="6043105" cy="1834056"/>
          </a:xfrm>
        </p:spPr>
        <p:txBody>
          <a:bodyPr>
            <a:normAutofit/>
          </a:bodyPr>
          <a:lstStyle/>
          <a:p>
            <a:r>
              <a:rPr lang="en-US" dirty="0"/>
              <a:t>Unit 13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Grammar </a:t>
            </a:r>
            <a:endParaRPr lang="ar-SA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304820" y="264160"/>
            <a:ext cx="3454380" cy="873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 :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 : 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12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CFA74E-E1C9-40FF-86E3-18F15DEE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3424" y="892712"/>
            <a:ext cx="10145151" cy="50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0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D014009-12A6-4C6C-9290-40858453F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0905" y="3728142"/>
            <a:ext cx="3080026" cy="2753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58FF17-4CB6-4F35-B004-6C1C27380D1C}"/>
              </a:ext>
            </a:extLst>
          </p:cNvPr>
          <p:cNvSpPr/>
          <p:nvPr/>
        </p:nvSpPr>
        <p:spPr>
          <a:xfrm>
            <a:off x="1884102" y="1096001"/>
            <a:ext cx="39180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676A6C"/>
                </a:solidFill>
                <a:effectLst/>
                <a:latin typeface="HelveticaNeue"/>
              </a:rPr>
              <a:t>Use future with will</a:t>
            </a:r>
            <a:endParaRPr lang="ar-SA" sz="3200" b="1" i="0" dirty="0">
              <a:solidFill>
                <a:srgbClr val="676A6C"/>
              </a:solidFill>
              <a:effectLst/>
              <a:latin typeface="HelveticaNeue"/>
            </a:endParaRPr>
          </a:p>
          <a:p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3ED84-9019-40DF-8DE3-2EAD101B0BB8}"/>
              </a:ext>
            </a:extLst>
          </p:cNvPr>
          <p:cNvSpPr/>
          <p:nvPr/>
        </p:nvSpPr>
        <p:spPr>
          <a:xfrm>
            <a:off x="1884102" y="2041947"/>
            <a:ext cx="57374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676A6C"/>
                </a:solidFill>
                <a:effectLst/>
                <a:latin typeface="HelveticaNeue"/>
              </a:rPr>
              <a:t>Apply information questions</a:t>
            </a:r>
            <a:endParaRPr lang="ar-SA" sz="3200" b="1" i="0" dirty="0">
              <a:solidFill>
                <a:srgbClr val="676A6C"/>
              </a:solidFill>
              <a:effectLst/>
              <a:latin typeface="HelveticaNeue"/>
            </a:endParaRPr>
          </a:p>
          <a:p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DD4A6-7CB8-4C36-8922-1BA2E9610E13}"/>
              </a:ext>
            </a:extLst>
          </p:cNvPr>
          <p:cNvSpPr/>
          <p:nvPr/>
        </p:nvSpPr>
        <p:spPr>
          <a:xfrm>
            <a:off x="1884102" y="2971906"/>
            <a:ext cx="60564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676A6C"/>
                </a:solidFill>
                <a:effectLst/>
                <a:latin typeface="HelveticaNeue"/>
              </a:rPr>
              <a:t>Listen for specific information</a:t>
            </a:r>
            <a:endParaRPr lang="ar-SA" sz="3200" b="1" i="0" dirty="0">
              <a:solidFill>
                <a:srgbClr val="676A6C"/>
              </a:solidFill>
              <a:effectLst/>
              <a:latin typeface="HelveticaNeue"/>
            </a:endParaRPr>
          </a:p>
          <a:p>
            <a:endParaRPr lang="ar-SA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39DBFD8-1F77-4DF3-B871-4243DA959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1019555" y="1096001"/>
            <a:ext cx="648942" cy="64894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6AA04B3-C6EE-49B5-A905-6F1021E53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1019555" y="2041947"/>
            <a:ext cx="648942" cy="64894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3FD9F-1E59-479C-9681-2674EBF49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1019555" y="2924161"/>
            <a:ext cx="648942" cy="6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B813AB3-68A5-48D5-919B-43BD3EF5A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0105" y="1255644"/>
            <a:ext cx="8403534" cy="56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14303-5F67-4C0B-8A96-B35DCE42D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1" t="37122" r="31231" b="31290"/>
          <a:stretch/>
        </p:blipFill>
        <p:spPr>
          <a:xfrm>
            <a:off x="684697" y="167389"/>
            <a:ext cx="10822606" cy="6131811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95C85333-3411-41C5-9D6A-0E469B795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9329" y="1551692"/>
            <a:ext cx="580292" cy="580292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BDEDE1FA-FB77-40A7-83DB-20BD7B69C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8106" y="1502109"/>
            <a:ext cx="580292" cy="5802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2F1E8E-1708-4C28-AC76-807F0F9B4F99}"/>
              </a:ext>
            </a:extLst>
          </p:cNvPr>
          <p:cNvCxnSpPr>
            <a:cxnSpLocks/>
          </p:cNvCxnSpPr>
          <p:nvPr/>
        </p:nvCxnSpPr>
        <p:spPr>
          <a:xfrm>
            <a:off x="1686560" y="3922644"/>
            <a:ext cx="1442915" cy="132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9B8917-915A-4C2A-8717-39004DBE2A41}"/>
              </a:ext>
            </a:extLst>
          </p:cNvPr>
          <p:cNvCxnSpPr>
            <a:cxnSpLocks/>
          </p:cNvCxnSpPr>
          <p:nvPr/>
        </p:nvCxnSpPr>
        <p:spPr>
          <a:xfrm>
            <a:off x="7472747" y="3922644"/>
            <a:ext cx="1711010" cy="6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66DBB34-FF1D-4A5A-8D44-FA6D383D1C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014556" y="891692"/>
            <a:ext cx="1190709" cy="11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306</Words>
  <Application>Microsoft Office PowerPoint</Application>
  <PresentationFormat>Widescreen</PresentationFormat>
  <Paragraphs>107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Unit 13   Grammar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5  Grammar</dc:title>
  <dc:creator>نورا العتيبي</dc:creator>
  <cp:lastModifiedBy>Rahaf SH. Albogami</cp:lastModifiedBy>
  <cp:revision>13</cp:revision>
  <dcterms:created xsi:type="dcterms:W3CDTF">2021-03-06T20:01:50Z</dcterms:created>
  <dcterms:modified xsi:type="dcterms:W3CDTF">2023-03-25T21:25:17Z</dcterms:modified>
</cp:coreProperties>
</file>