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58" r:id="rId4"/>
    <p:sldId id="259" r:id="rId5"/>
    <p:sldId id="270" r:id="rId6"/>
    <p:sldId id="309" r:id="rId7"/>
    <p:sldId id="267" r:id="rId8"/>
    <p:sldId id="268" r:id="rId9"/>
    <p:sldId id="313" r:id="rId10"/>
    <p:sldId id="305" r:id="rId11"/>
    <p:sldId id="314" r:id="rId12"/>
    <p:sldId id="308" r:id="rId13"/>
    <p:sldId id="287" r:id="rId14"/>
    <p:sldId id="312" r:id="rId15"/>
    <p:sldId id="315" r:id="rId16"/>
    <p:sldId id="310" r:id="rId17"/>
    <p:sldId id="311" r:id="rId18"/>
    <p:sldId id="269" r:id="rId19"/>
    <p:sldId id="272" r:id="rId20"/>
    <p:sldId id="299" r:id="rId21"/>
    <p:sldId id="273" r:id="rId22"/>
    <p:sldId id="274" r:id="rId23"/>
    <p:sldId id="275" r:id="rId24"/>
    <p:sldId id="276" r:id="rId25"/>
    <p:sldId id="257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</p:embeddedFont>
    <p:embeddedFont>
      <p:font typeface="Segoe UI Semibold" panose="020B0702040204020203" pitchFamily="34" charset="0"/>
      <p:bold r:id="rId30"/>
    </p:embeddedFont>
    <p:embeddedFont>
      <p:font typeface="AGA Aladdin Regular" pitchFamily="2" charset="-78"/>
      <p:regular r:id="rId31"/>
    </p:embeddedFont>
    <p:embeddedFont>
      <p:font typeface="Sultan bold" pitchFamily="2" charset="-78"/>
      <p:regular r:id="rId32"/>
    </p:embeddedFont>
    <p:embeddedFont>
      <p:font typeface="رموز الرياضيات العربية" panose="02020603050405020304" pitchFamily="18" charset="0"/>
      <p:regular r:id="rId33"/>
    </p:embeddedFont>
  </p:embeddedFontLst>
  <p:custDataLst>
    <p:tags r:id="rId3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309"/>
            <p14:sldId id="267"/>
            <p14:sldId id="268"/>
            <p14:sldId id="313"/>
            <p14:sldId id="305"/>
            <p14:sldId id="314"/>
            <p14:sldId id="308"/>
            <p14:sldId id="287"/>
            <p14:sldId id="312"/>
            <p14:sldId id="315"/>
            <p14:sldId id="310"/>
            <p14:sldId id="311"/>
            <p14:sldId id="269"/>
            <p14:sldId id="272"/>
            <p14:sldId id="299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70C0"/>
    <a:srgbClr val="00B05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97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59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17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075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643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8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76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800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072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33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2.jpeg"/><Relationship Id="rId5" Type="http://schemas.openxmlformats.org/officeDocument/2006/relationships/image" Target="NULL"/><Relationship Id="rId15" Type="http://schemas.openxmlformats.org/officeDocument/2006/relationships/image" Target="../media/image25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2.jpeg"/><Relationship Id="rId5" Type="http://schemas.openxmlformats.org/officeDocument/2006/relationships/image" Target="NULL"/><Relationship Id="rId15" Type="http://schemas.openxmlformats.org/officeDocument/2006/relationships/image" Target="../media/image25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6.jpg"/><Relationship Id="rId5" Type="http://schemas.openxmlformats.org/officeDocument/2006/relationships/image" Target="../media/image12.svg"/><Relationship Id="rId15" Type="http://schemas.openxmlformats.org/officeDocument/2006/relationships/image" Target="../media/image29.jpe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5" Type="http://schemas.openxmlformats.org/officeDocument/2006/relationships/image" Target="../media/image33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6.jpg"/><Relationship Id="rId5" Type="http://schemas.openxmlformats.org/officeDocument/2006/relationships/image" Target="../media/image12.svg"/><Relationship Id="rId15" Type="http://schemas.openxmlformats.org/officeDocument/2006/relationships/image" Target="../media/image29.jpe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2.jpeg"/><Relationship Id="rId5" Type="http://schemas.openxmlformats.org/officeDocument/2006/relationships/image" Target="NULL"/><Relationship Id="rId15" Type="http://schemas.openxmlformats.org/officeDocument/2006/relationships/image" Target="../media/image35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26.jpg"/><Relationship Id="rId5" Type="http://schemas.openxmlformats.org/officeDocument/2006/relationships/image" Target="../media/image12.svg"/><Relationship Id="rId15" Type="http://schemas.openxmlformats.org/officeDocument/2006/relationships/image" Target="../media/image29.jpe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40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40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2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5" Type="http://schemas.openxmlformats.org/officeDocument/2006/relationships/image" Target="../media/image20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77141" y="1593273"/>
            <a:ext cx="1051768" cy="62260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1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7" y="389192"/>
            <a:ext cx="3378561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268682" y="1758269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i.pinimg.com/564x/e9/ec/2b/e9ec2b575a36e65eec2c9f8371a6894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54" y="2152238"/>
            <a:ext cx="7427542" cy="30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يحتوي هذا على صورة لـ: {{ pinTitle }}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3664" y="4371162"/>
            <a:ext cx="1475604" cy="15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754582" y="2576945"/>
            <a:ext cx="58743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حول </a:t>
            </a:r>
            <a:r>
              <a:rPr lang="ar-SA" dirty="0" smtClean="0"/>
              <a:t>4.5 لترات إلى </a:t>
            </a:r>
            <a:r>
              <a:rPr lang="ar-SA" dirty="0" err="1" smtClean="0"/>
              <a:t>مللترات</a:t>
            </a:r>
            <a:r>
              <a:rPr lang="ar-SA" dirty="0" smtClean="0"/>
              <a:t> .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>
                <a:solidFill>
                  <a:srgbClr val="00B050"/>
                </a:solidFill>
              </a:rPr>
              <a:t>لإجراء التحويل ، استعمل العلاقة التالية : 1 ل = 1000ملل .</a:t>
            </a:r>
          </a:p>
          <a:p>
            <a:endParaRPr lang="ar-SA" dirty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1 ل = 1000 ملل 		</a:t>
            </a:r>
            <a:r>
              <a:rPr lang="ar-SA" dirty="0" smtClean="0">
                <a:solidFill>
                  <a:srgbClr val="FF0000"/>
                </a:solidFill>
              </a:rPr>
              <a:t>( اكتب العلاقة )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4.5 </a:t>
            </a:r>
            <a:r>
              <a:rPr lang="en-US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 ل = 4.5 </a:t>
            </a:r>
            <a:r>
              <a:rPr lang="en-US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1000 ملل	</a:t>
            </a:r>
            <a:r>
              <a:rPr lang="ar-SA" b="1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( اضرب كلا الطرفين في 4.5 )</a:t>
            </a:r>
          </a:p>
          <a:p>
            <a:r>
              <a:rPr lang="ar-SA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4.5 ل = 4500 ملل 		</a:t>
            </a:r>
            <a:r>
              <a:rPr lang="ar-SA" b="1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( عند الضرب نحرك الفاصلة نحو 			      اليمين ثلاث منازل )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782" y="1833201"/>
            <a:ext cx="2559615" cy="2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77141" y="1593273"/>
            <a:ext cx="1051768" cy="62260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</a:t>
            </a:r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2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7" y="389192"/>
            <a:ext cx="3378561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268682" y="1758269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i.pinimg.com/564x/e9/ec/2b/e9ec2b575a36e65eec2c9f8371a6894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54" y="2152238"/>
            <a:ext cx="7427542" cy="30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يحتوي هذا على صورة لـ: {{ pinTitle }}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3664" y="4371162"/>
            <a:ext cx="1475604" cy="15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754582" y="2576945"/>
            <a:ext cx="58743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حول </a:t>
            </a:r>
            <a:r>
              <a:rPr lang="ar-SA" dirty="0" smtClean="0"/>
              <a:t>500 ملم إلى أمتار .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>
                <a:solidFill>
                  <a:srgbClr val="00B050"/>
                </a:solidFill>
              </a:rPr>
              <a:t>لإجراء التحويل ، استعمل العلاقة التالية : 1 ملم = 0.001 م  .</a:t>
            </a:r>
          </a:p>
          <a:p>
            <a:endParaRPr lang="ar-SA" dirty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1 ملم = 0.001 م 		</a:t>
            </a:r>
            <a:r>
              <a:rPr lang="ar-SA" dirty="0" smtClean="0">
                <a:solidFill>
                  <a:srgbClr val="FF0000"/>
                </a:solidFill>
              </a:rPr>
              <a:t>( اكتب العلاقة )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500 </a:t>
            </a:r>
            <a:r>
              <a:rPr lang="en-US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</a:t>
            </a:r>
            <a:r>
              <a:rPr lang="ar-SA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 ملم = 500 </a:t>
            </a:r>
            <a:r>
              <a:rPr lang="en-US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0.001 م	</a:t>
            </a:r>
            <a:r>
              <a:rPr lang="ar-SA" b="1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( اضرب كلا الطرفين في 500 )</a:t>
            </a:r>
          </a:p>
          <a:p>
            <a:r>
              <a:rPr lang="ar-SA" b="1" dirty="0" smtClean="0">
                <a:solidFill>
                  <a:srgbClr val="0070C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500 ل = 0.5 ملل 		</a:t>
            </a:r>
            <a:r>
              <a:rPr lang="ar-SA" b="1" dirty="0" smtClean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( عند الضرب نحرك الفاصلة نحو 			      اليسار ثلاث منازل )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782" y="1833201"/>
            <a:ext cx="2559615" cy="2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35008" y="17461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16" y="912694"/>
            <a:ext cx="8341376" cy="55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3837704" y="2799840"/>
            <a:ext cx="55775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أكمل :</a:t>
            </a:r>
          </a:p>
          <a:p>
            <a:endParaRPr lang="ar-SA" sz="1600" dirty="0"/>
          </a:p>
          <a:p>
            <a:r>
              <a:rPr lang="ar-SA" sz="1600" dirty="0" smtClean="0"/>
              <a:t> أ ) </a:t>
            </a:r>
            <a:r>
              <a:rPr lang="ar-SA" sz="1600" dirty="0" smtClean="0"/>
              <a:t>25.4 جم</a:t>
            </a:r>
            <a:r>
              <a:rPr lang="ar-SA" sz="1600" dirty="0" smtClean="0"/>
              <a:t> </a:t>
            </a:r>
            <a:r>
              <a:rPr lang="ar-SA" sz="1600" dirty="0" smtClean="0"/>
              <a:t>= ............ </a:t>
            </a:r>
            <a:r>
              <a:rPr lang="ar-SA" sz="1600" dirty="0" smtClean="0"/>
              <a:t>جم</a:t>
            </a:r>
            <a:r>
              <a:rPr lang="ar-SA" sz="1600" dirty="0" smtClean="0"/>
              <a:t> </a:t>
            </a:r>
            <a:endParaRPr lang="ar-SA" sz="1600" dirty="0" smtClean="0"/>
          </a:p>
          <a:p>
            <a:endParaRPr lang="ar-SA" sz="1600" dirty="0"/>
          </a:p>
          <a:p>
            <a:endParaRPr lang="ar-SA" sz="1600" dirty="0" smtClean="0"/>
          </a:p>
          <a:p>
            <a:r>
              <a:rPr lang="ar-SA" sz="1600" dirty="0" smtClean="0"/>
              <a:t>			ب ) </a:t>
            </a:r>
            <a:r>
              <a:rPr lang="ar-SA" sz="1600" dirty="0" smtClean="0"/>
              <a:t>158 ملم= </a:t>
            </a:r>
            <a:r>
              <a:rPr lang="ar-SA" sz="1600" dirty="0" smtClean="0"/>
              <a:t>............. </a:t>
            </a:r>
            <a:r>
              <a:rPr lang="ar-SA" sz="1600" dirty="0"/>
              <a:t>م</a:t>
            </a:r>
            <a:endParaRPr lang="ar-SA" sz="1600" dirty="0" smtClean="0"/>
          </a:p>
        </p:txBody>
      </p:sp>
      <p:pic>
        <p:nvPicPr>
          <p:cNvPr id="1026" name="Picture 2" descr="https://i.pinimg.com/564x/d7/7d/96/d77d96f59364dff18338d193d99797f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57" y="3809906"/>
            <a:ext cx="1310637" cy="17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58242" y="13010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2413020" y="1957604"/>
            <a:ext cx="52756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3 ) </a:t>
            </a:r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جمال</a:t>
            </a:r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1600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ar-SA" dirty="0" smtClean="0"/>
              <a:t>تعد الجمال من أكثر الحيوانات تكيفاً مع البيئة الصحراوية . استفد من المعلومات الواردة لإيجاد أقصى كتلة للجمل بوحدة الجرام .</a:t>
            </a:r>
            <a:endParaRPr lang="ar-SA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527" y="3233585"/>
            <a:ext cx="4695508" cy="19352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638" y="2596791"/>
            <a:ext cx="2231761" cy="83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35008" y="17461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16" y="1035524"/>
            <a:ext cx="8341376" cy="53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3845742" y="2548327"/>
            <a:ext cx="557755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/>
              <a:t>ج</a:t>
            </a:r>
            <a:r>
              <a:rPr lang="ar-SA" sz="1600" dirty="0" smtClean="0"/>
              <a:t> </a:t>
            </a:r>
            <a:r>
              <a:rPr lang="ar-SA" sz="1600" dirty="0" smtClean="0"/>
              <a:t>) </a:t>
            </a:r>
            <a:r>
              <a:rPr lang="ar-SA" sz="1600" dirty="0" smtClean="0">
                <a:solidFill>
                  <a:srgbClr val="002060"/>
                </a:solidFill>
              </a:rPr>
              <a:t>عصير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r>
              <a:rPr lang="ar-SA" sz="1600" dirty="0" smtClean="0">
                <a:solidFill>
                  <a:srgbClr val="002060"/>
                </a:solidFill>
              </a:rPr>
              <a:t>: </a:t>
            </a:r>
            <a:r>
              <a:rPr lang="ar-SA" sz="1600" dirty="0" smtClean="0"/>
              <a:t>تحتوي قارورة على 1.75 ل من عصير الجزر . ما كمية العصير </a:t>
            </a:r>
            <a:r>
              <a:rPr lang="ar-SA" sz="1600" dirty="0" err="1" smtClean="0"/>
              <a:t>بالمللتر</a:t>
            </a:r>
            <a:r>
              <a:rPr lang="ar-SA" sz="1600" dirty="0" smtClean="0"/>
              <a:t> ؟</a:t>
            </a:r>
            <a:endParaRPr lang="ar-SA" sz="1600" dirty="0" smtClean="0"/>
          </a:p>
          <a:p>
            <a:endParaRPr lang="ar-SA" sz="1600" dirty="0"/>
          </a:p>
          <a:p>
            <a:r>
              <a:rPr lang="ar-SA" sz="16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026" name="Picture 2" descr="https://i.pinimg.com/564x/d7/7d/96/d77d96f59364dff18338d193d99797f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57" y="3809906"/>
            <a:ext cx="1310637" cy="17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712357"/>
            <a:ext cx="889461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67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423896" y="1200883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https://i.pinimg.com/564x/d0/75/e2/d075e2e2b460049f08d8001185beee79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61" y="3951384"/>
            <a:ext cx="1350932" cy="14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304" y="1462332"/>
            <a:ext cx="5368636" cy="35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77141" y="1593273"/>
            <a:ext cx="1051768" cy="62260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37" y="389192"/>
            <a:ext cx="3378561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255858" y="1758269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i.pinimg.com/564x/e9/ec/2b/e9ec2b575a36e65eec2c9f8371a6894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54" y="2152237"/>
            <a:ext cx="7427542" cy="368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يحتوي هذا على صورة لـ: {{ pinTitle }}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3664" y="4371162"/>
            <a:ext cx="1475604" cy="15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3683" y="1748434"/>
            <a:ext cx="2479794" cy="4504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9663" y="2553241"/>
            <a:ext cx="4673792" cy="2830292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9033164" y="2706863"/>
            <a:ext cx="416810" cy="368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9060872" y="4217017"/>
            <a:ext cx="416810" cy="368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97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2" y="143801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35008" y="174612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4" name="Picture 6" descr="textura bonita,bonito dos desenhos animados,armação de borda,fronteira criativa,simples e natural,forma de coração de amor,quadro de graffiti,vetor do coração,vetor de quadro,vetor de fronteira,vetor de amor,vetor de graffiti,quadro retangula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16" y="1127856"/>
            <a:ext cx="8341376" cy="52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/>
          <p:cNvSpPr txBox="1"/>
          <p:nvPr/>
        </p:nvSpPr>
        <p:spPr>
          <a:xfrm>
            <a:off x="3837704" y="2799840"/>
            <a:ext cx="55775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/>
              <a:t>أكمل :</a:t>
            </a:r>
          </a:p>
          <a:p>
            <a:endParaRPr lang="ar-SA" sz="1600" dirty="0"/>
          </a:p>
          <a:p>
            <a:r>
              <a:rPr lang="ar-SA" sz="1600" dirty="0" smtClean="0"/>
              <a:t> </a:t>
            </a:r>
            <a:r>
              <a:rPr lang="ar-SA" sz="1600" dirty="0" smtClean="0"/>
              <a:t>د </a:t>
            </a:r>
            <a:r>
              <a:rPr lang="ar-SA" sz="1600" dirty="0" smtClean="0"/>
              <a:t>) </a:t>
            </a:r>
            <a:r>
              <a:rPr lang="ar-SA" sz="1600" dirty="0" smtClean="0"/>
              <a:t>22.09 رطلاً</a:t>
            </a:r>
            <a:r>
              <a:rPr lang="ar-SA" sz="1600" dirty="0" smtClean="0"/>
              <a:t>  </a:t>
            </a:r>
            <a:r>
              <a:rPr lang="ar-SA" sz="16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_</a:t>
            </a:r>
            <a:r>
              <a:rPr lang="ar-SA" sz="1600" dirty="0" smtClean="0"/>
              <a:t> </a:t>
            </a:r>
            <a:r>
              <a:rPr lang="ar-SA" sz="1600" dirty="0" smtClean="0"/>
              <a:t>............ </a:t>
            </a:r>
            <a:r>
              <a:rPr lang="ar-SA" sz="1600" dirty="0" smtClean="0"/>
              <a:t>كجم</a:t>
            </a:r>
            <a:r>
              <a:rPr lang="ar-SA" sz="1600" dirty="0" smtClean="0"/>
              <a:t>	</a:t>
            </a:r>
          </a:p>
          <a:p>
            <a:endParaRPr lang="ar-SA" sz="1600" dirty="0" smtClean="0"/>
          </a:p>
          <a:p>
            <a:r>
              <a:rPr lang="ar-SA" sz="1600" dirty="0" smtClean="0"/>
              <a:t>	   </a:t>
            </a:r>
            <a:endParaRPr lang="ar-SA" sz="1600" dirty="0" smtClean="0"/>
          </a:p>
          <a:p>
            <a:r>
              <a:rPr lang="ar-SA" sz="1600" dirty="0"/>
              <a:t>	</a:t>
            </a:r>
            <a:r>
              <a:rPr lang="ar-SA" sz="1600" dirty="0" smtClean="0"/>
              <a:t>	</a:t>
            </a:r>
            <a:r>
              <a:rPr lang="ar-SA" sz="1600" dirty="0" smtClean="0"/>
              <a:t> </a:t>
            </a:r>
            <a:r>
              <a:rPr lang="ar-SA" sz="1600" dirty="0"/>
              <a:t>ج</a:t>
            </a:r>
            <a:r>
              <a:rPr lang="ar-SA" sz="1600" dirty="0" smtClean="0"/>
              <a:t> </a:t>
            </a:r>
            <a:r>
              <a:rPr lang="ar-SA" sz="1600" dirty="0" smtClean="0"/>
              <a:t>) </a:t>
            </a:r>
            <a:r>
              <a:rPr lang="ar-SA" sz="1600" dirty="0" smtClean="0"/>
              <a:t>35.85 ل </a:t>
            </a:r>
            <a:r>
              <a:rPr lang="ar-SA" sz="1600" dirty="0" smtClean="0"/>
              <a:t> </a:t>
            </a:r>
            <a:r>
              <a:rPr lang="ar-SA" sz="1600" dirty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_</a:t>
            </a:r>
            <a:r>
              <a:rPr lang="ar-SA" sz="1600" dirty="0" smtClean="0"/>
              <a:t> </a:t>
            </a:r>
            <a:r>
              <a:rPr lang="ar-SA" sz="1600" dirty="0" smtClean="0"/>
              <a:t>............. </a:t>
            </a:r>
            <a:r>
              <a:rPr lang="ar-SA" sz="1600" dirty="0" smtClean="0"/>
              <a:t>جالون</a:t>
            </a:r>
            <a:r>
              <a:rPr lang="ar-SA" sz="1600" dirty="0" smtClean="0"/>
              <a:t>	   </a:t>
            </a:r>
          </a:p>
        </p:txBody>
      </p:sp>
      <p:pic>
        <p:nvPicPr>
          <p:cNvPr id="1026" name="Picture 2" descr="https://i.pinimg.com/564x/d7/7d/96/d77d96f59364dff18338d193d99797f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57" y="3809906"/>
            <a:ext cx="1310637" cy="17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35" y="1557349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964362" y="1888162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761550" y="1497873"/>
            <a:ext cx="791280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أكمل 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2272960"/>
            <a:ext cx="6653339" cy="321344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4411942" y="2992589"/>
            <a:ext cx="471819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1 ) </a:t>
            </a:r>
            <a:r>
              <a:rPr lang="ar-SA" dirty="0" smtClean="0"/>
              <a:t>3.7 م </a:t>
            </a:r>
            <a:r>
              <a:rPr lang="ar-SA" dirty="0" smtClean="0"/>
              <a:t>= ........... </a:t>
            </a:r>
            <a:r>
              <a:rPr lang="ar-SA" dirty="0" smtClean="0"/>
              <a:t>سم</a:t>
            </a:r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dirty="0" smtClean="0"/>
              <a:t>2 ) </a:t>
            </a:r>
            <a:r>
              <a:rPr lang="ar-SA" dirty="0" smtClean="0"/>
              <a:t>550 م = </a:t>
            </a:r>
            <a:r>
              <a:rPr lang="ar-SA" dirty="0" smtClean="0"/>
              <a:t>............ </a:t>
            </a:r>
            <a:r>
              <a:rPr lang="ar-SA" dirty="0" smtClean="0"/>
              <a:t>كلم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4 ) 9.36 </a:t>
            </a:r>
            <a:r>
              <a:rPr lang="ar-SA" dirty="0" err="1" smtClean="0"/>
              <a:t>ياردات</a:t>
            </a:r>
            <a:r>
              <a:rPr lang="ar-SA" dirty="0" smtClean="0"/>
              <a:t> </a:t>
            </a:r>
            <a:r>
              <a:rPr lang="ar-SA" dirty="0" smtClean="0"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_ </a:t>
            </a:r>
            <a:r>
              <a:rPr lang="ar-SA" dirty="0"/>
              <a:t>............ </a:t>
            </a:r>
            <a:r>
              <a:rPr lang="ar-SA" dirty="0" smtClean="0"/>
              <a:t>سم</a:t>
            </a:r>
            <a:endParaRPr lang="ar-SA" dirty="0"/>
          </a:p>
          <a:p>
            <a:pPr algn="ctr"/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3602178" y="2602974"/>
            <a:ext cx="5124013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2.5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20 =</a:t>
            </a:r>
          </a:p>
          <a:p>
            <a:pPr algn="ctr"/>
            <a:endParaRPr lang="ar-SA" sz="2400" b="1" dirty="0" smtClean="0">
              <a:solidFill>
                <a:schemeClr val="accent5">
                  <a:lumMod val="75000"/>
                </a:schemeClr>
              </a:solidFill>
              <a:latin typeface="رموز الرياضيات العربية" panose="02020603050405020304" pitchFamily="18" charset="0"/>
              <a:cs typeface="رموز الرياضيات العربية" panose="02020603050405020304" pitchFamily="18" charset="0"/>
            </a:endParaRPr>
          </a:p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104 ÷ 16 =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35" y="124335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911391" y="1551468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7" y="2015679"/>
            <a:ext cx="7759485" cy="3387594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3851565" y="2479964"/>
            <a:ext cx="563723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r>
              <a:rPr lang="ar-SA" dirty="0"/>
              <a:t>7</a:t>
            </a:r>
            <a:r>
              <a:rPr lang="ar-SA" dirty="0" smtClean="0"/>
              <a:t> </a:t>
            </a:r>
            <a:r>
              <a:rPr lang="ar-SA" dirty="0" smtClean="0"/>
              <a:t>) </a:t>
            </a:r>
            <a:r>
              <a:rPr lang="ar-SA" dirty="0" smtClean="0">
                <a:solidFill>
                  <a:srgbClr val="0070C0"/>
                </a:solidFill>
              </a:rPr>
              <a:t>رياضة</a:t>
            </a:r>
            <a:r>
              <a:rPr lang="ar-SA" dirty="0" smtClean="0">
                <a:solidFill>
                  <a:srgbClr val="0070C0"/>
                </a:solidFill>
              </a:rPr>
              <a:t> : </a:t>
            </a:r>
            <a:r>
              <a:rPr lang="ar-SA" dirty="0" smtClean="0"/>
              <a:t>شارك فريق رياضي في سباق جري مسافته </a:t>
            </a:r>
          </a:p>
          <a:p>
            <a:r>
              <a:rPr lang="ar-SA" dirty="0" smtClean="0"/>
              <a:t>1600 م . احسب هذه المسافة بالأقدام .</a:t>
            </a:r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18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07" y="84620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3389" y="-1372342"/>
            <a:ext cx="4267468" cy="9635412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908334" y="1177021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527" y="2206555"/>
            <a:ext cx="6348469" cy="27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027" y="271270"/>
            <a:ext cx="4372770" cy="7007007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53" y="118209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4160204" y="1512903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558144" y="2559947"/>
            <a:ext cx="493316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r>
              <a:rPr lang="ar-SA" dirty="0" smtClean="0"/>
              <a:t>30 ) سيارة </a:t>
            </a:r>
            <a:r>
              <a:rPr lang="ar-SA" dirty="0" err="1" smtClean="0"/>
              <a:t>كلتلتها</a:t>
            </a:r>
            <a:r>
              <a:rPr lang="ar-SA" dirty="0" smtClean="0"/>
              <a:t> 3200 رطل ، </a:t>
            </a:r>
            <a:r>
              <a:rPr lang="ar-SA" dirty="0" err="1" smtClean="0"/>
              <a:t>ماكتلتها</a:t>
            </a:r>
            <a:r>
              <a:rPr lang="ar-SA" dirty="0" smtClean="0"/>
              <a:t> بالطن ؟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5752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اقسم :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1 ) 9.8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÷ 2 =</a:t>
                      </a:r>
                    </a:p>
                    <a:p>
                      <a:pPr rtl="1"/>
                      <a:endParaRPr lang="ar-SA" sz="2000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2) 4.30 ÷ 5 =</a:t>
                      </a:r>
                      <a:endParaRPr lang="ar-SA" sz="2000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37" y="84831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049820" y="1187027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3283" y="1053872"/>
            <a:ext cx="1115116" cy="6837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3528" y="1820122"/>
            <a:ext cx="5604052" cy="34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37" y="84831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049820" y="1187027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3283" y="1053872"/>
            <a:ext cx="1115116" cy="6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712357"/>
            <a:ext cx="889461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67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423896" y="1200883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30" name="Picture 6" descr="expression,cartoon,cartoon man,the man,lovely,cute man,glasses man,glasses,wear glasses,happy,happy expression,cartoon vector,glasses vector,eye glasses,expression vector,happy vecto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0623" y="1468350"/>
            <a:ext cx="1958145" cy="1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2452655" y="2483448"/>
            <a:ext cx="400069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accent1"/>
                </a:solidFill>
              </a:rPr>
              <a:t>يعد النظام المتري في القياس نظاماً عشرياً ، وفي هذا النظام يعد المتر ( م ) الوحدة الأساسية للطول . ويبين الجدول التالي علاقة وحدات الطول بالمتر : </a:t>
            </a:r>
            <a:endParaRPr lang="ar-SA" sz="1600" b="1" dirty="0">
              <a:solidFill>
                <a:schemeClr val="accent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4068" y="1360385"/>
            <a:ext cx="1660263" cy="243044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083" y="3749661"/>
            <a:ext cx="4101533" cy="17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712357"/>
            <a:ext cx="889461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67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423896" y="1200883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التحويل بين الوحدات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المترية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83526" y="2314389"/>
            <a:ext cx="5991581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يعد اللتر ( ل ) الوحدة الأساسية للسعة ، كما يعد الكيلو جرام </a:t>
            </a:r>
          </a:p>
          <a:p>
            <a:r>
              <a:rPr lang="ar-SA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( كجم ) الوحدة الأساسية لقياس الكتلة ، ويعد الجرام من وحدات القياس الكتلة الشائعة الاستعمال ( كجم = 1000 جم )</a:t>
            </a:r>
            <a:endParaRPr lang="ar-SA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.pinimg.com/564x/d0/75/e2/d075e2e2b460049f08d8001185beee79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61" y="3951384"/>
            <a:ext cx="1350932" cy="14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995</Words>
  <Application>Microsoft Office PowerPoint</Application>
  <PresentationFormat>شاشة عريضة</PresentationFormat>
  <Paragraphs>244</Paragraphs>
  <Slides>25</Slides>
  <Notes>25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Calibri</vt:lpstr>
      <vt:lpstr>Segoe UI Semibold</vt:lpstr>
      <vt:lpstr>AGA Aladdin Regular</vt:lpstr>
      <vt:lpstr>Sultan bold</vt:lpstr>
      <vt:lpstr>Arial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163</cp:revision>
  <dcterms:created xsi:type="dcterms:W3CDTF">2021-05-11T19:30:39Z</dcterms:created>
  <dcterms:modified xsi:type="dcterms:W3CDTF">2021-11-03T14:12:46Z</dcterms:modified>
</cp:coreProperties>
</file>