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7" r:id="rId3"/>
    <p:sldId id="258" r:id="rId4"/>
    <p:sldId id="259" r:id="rId5"/>
    <p:sldId id="270" r:id="rId6"/>
    <p:sldId id="267" r:id="rId7"/>
    <p:sldId id="268" r:id="rId8"/>
    <p:sldId id="271" r:id="rId9"/>
    <p:sldId id="295" r:id="rId10"/>
    <p:sldId id="278" r:id="rId11"/>
    <p:sldId id="300" r:id="rId12"/>
    <p:sldId id="301" r:id="rId13"/>
    <p:sldId id="287" r:id="rId14"/>
    <p:sldId id="280" r:id="rId15"/>
    <p:sldId id="269" r:id="rId16"/>
    <p:sldId id="272" r:id="rId17"/>
    <p:sldId id="299" r:id="rId18"/>
    <p:sldId id="302" r:id="rId19"/>
    <p:sldId id="273" r:id="rId20"/>
    <p:sldId id="274" r:id="rId21"/>
    <p:sldId id="275" r:id="rId22"/>
    <p:sldId id="276" r:id="rId23"/>
    <p:sldId id="257" r:id="rId24"/>
  </p:sldIdLst>
  <p:sldSz cx="12192000" cy="6858000"/>
  <p:notesSz cx="6858000" cy="9144000"/>
  <p:embeddedFontLst>
    <p:embeddedFont>
      <p:font typeface="Cambria Math" panose="02040503050406030204" pitchFamily="18" charset="0"/>
      <p:regular r:id="rId26"/>
    </p:embeddedFont>
    <p:embeddedFont>
      <p:font typeface="Sultan bold" pitchFamily="2" charset="-78"/>
      <p:regular r:id="rId27"/>
    </p:embeddedFont>
    <p:embeddedFont>
      <p:font typeface="AGA Aladdin Regular" pitchFamily="2" charset="-78"/>
      <p:regular r:id="rId28"/>
    </p:embeddedFont>
    <p:embeddedFont>
      <p:font typeface="Calibri" panose="020F0502020204030204" pitchFamily="34" charset="0"/>
      <p:regular r:id="rId29"/>
      <p:bold r:id="rId30"/>
    </p:embeddedFont>
    <p:embeddedFont>
      <p:font typeface="Segoe UI Semibold" panose="020B0702040204020203" pitchFamily="34" charset="0"/>
      <p:bold r:id="rId31"/>
    </p:embeddedFont>
    <p:embeddedFont>
      <p:font typeface="رموز الرياضيات العربية" panose="02020603050405020304" pitchFamily="18" charset="0"/>
      <p:regular r:id="rId32"/>
    </p:embeddedFont>
  </p:embeddedFontLst>
  <p:custDataLst>
    <p:tags r:id="rId33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  <p14:sldId id="277"/>
          </p14:sldIdLst>
        </p14:section>
        <p14:section name="العرض" id="{48963CF3-EB28-48E7-A90B-4A9D6B255E04}">
          <p14:sldIdLst>
            <p14:sldId id="258"/>
            <p14:sldId id="259"/>
            <p14:sldId id="270"/>
            <p14:sldId id="267"/>
            <p14:sldId id="268"/>
            <p14:sldId id="271"/>
            <p14:sldId id="295"/>
            <p14:sldId id="278"/>
            <p14:sldId id="300"/>
            <p14:sldId id="301"/>
            <p14:sldId id="287"/>
            <p14:sldId id="280"/>
            <p14:sldId id="269"/>
            <p14:sldId id="272"/>
            <p14:sldId id="299"/>
            <p14:sldId id="302"/>
            <p14:sldId id="273"/>
            <p14:sldId id="274"/>
            <p14:sldId id="275"/>
            <p14:sldId id="276"/>
          </p14:sldIdLst>
        </p14:section>
        <p14:section name="مقطع النهاية" id="{3760C45C-5E4B-48C7-9505-FBF6FBE0673F}">
          <p14:sldIdLst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C0"/>
    <a:srgbClr val="002060"/>
    <a:srgbClr val="00B050"/>
    <a:srgbClr val="FFC000"/>
    <a:srgbClr val="474F54"/>
    <a:srgbClr val="1E23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405FB-812C-489A-BC57-FAAB0D8EBFF1}" v="38" dt="2021-05-11T21:56:10.0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9965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0018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9647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8547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390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6954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70367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2800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1519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49189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92958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8889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0171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26506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1873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8627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6120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413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3109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07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04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85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33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43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048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90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6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32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5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063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206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711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32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559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36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843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1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4327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4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05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20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56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536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241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1604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23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7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153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45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074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888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27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6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561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84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2522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57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088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07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2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8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84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38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48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81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914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32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9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65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71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9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097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568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1739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9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79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90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15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75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666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2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2407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5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448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5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201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095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248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42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2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48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56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36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541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379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706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0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135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581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682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009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4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147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285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571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08/03/43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  <p:sldLayoutId id="2147483738" r:id="rId12"/>
    <p:sldLayoutId id="2147483737" r:id="rId13"/>
    <p:sldLayoutId id="2147483736" r:id="rId14"/>
    <p:sldLayoutId id="2147483735" r:id="rId15"/>
    <p:sldLayoutId id="2147483734" r:id="rId16"/>
    <p:sldLayoutId id="2147483733" r:id="rId17"/>
    <p:sldLayoutId id="2147483732" r:id="rId18"/>
    <p:sldLayoutId id="2147483731" r:id="rId19"/>
    <p:sldLayoutId id="2147483730" r:id="rId20"/>
    <p:sldLayoutId id="2147483729" r:id="rId21"/>
    <p:sldLayoutId id="2147483728" r:id="rId22"/>
    <p:sldLayoutId id="2147483727" r:id="rId23"/>
    <p:sldLayoutId id="2147483726" r:id="rId24"/>
    <p:sldLayoutId id="2147483725" r:id="rId25"/>
    <p:sldLayoutId id="2147483724" r:id="rId26"/>
    <p:sldLayoutId id="2147483723" r:id="rId27"/>
    <p:sldLayoutId id="2147483722" r:id="rId28"/>
    <p:sldLayoutId id="2147483721" r:id="rId29"/>
    <p:sldLayoutId id="2147483720" r:id="rId30"/>
    <p:sldLayoutId id="2147483719" r:id="rId31"/>
    <p:sldLayoutId id="2147483718" r:id="rId32"/>
    <p:sldLayoutId id="2147483717" r:id="rId33"/>
    <p:sldLayoutId id="2147483716" r:id="rId34"/>
    <p:sldLayoutId id="2147483715" r:id="rId35"/>
    <p:sldLayoutId id="2147483714" r:id="rId36"/>
    <p:sldLayoutId id="2147483713" r:id="rId37"/>
    <p:sldLayoutId id="2147483712" r:id="rId38"/>
    <p:sldLayoutId id="2147483711" r:id="rId39"/>
    <p:sldLayoutId id="2147483710" r:id="rId40"/>
    <p:sldLayoutId id="2147483709" r:id="rId41"/>
    <p:sldLayoutId id="2147483708" r:id="rId42"/>
    <p:sldLayoutId id="2147483707" r:id="rId43"/>
    <p:sldLayoutId id="2147483706" r:id="rId44"/>
    <p:sldLayoutId id="2147483705" r:id="rId45"/>
    <p:sldLayoutId id="2147483704" r:id="rId46"/>
    <p:sldLayoutId id="2147483703" r:id="rId47"/>
    <p:sldLayoutId id="2147483702" r:id="rId48"/>
    <p:sldLayoutId id="2147483701" r:id="rId49"/>
    <p:sldLayoutId id="2147483700" r:id="rId50"/>
    <p:sldLayoutId id="2147483699" r:id="rId51"/>
    <p:sldLayoutId id="2147483698" r:id="rId52"/>
    <p:sldLayoutId id="2147483697" r:id="rId53"/>
    <p:sldLayoutId id="2147483696" r:id="rId54"/>
    <p:sldLayoutId id="2147483695" r:id="rId55"/>
    <p:sldLayoutId id="2147483694" r:id="rId56"/>
    <p:sldLayoutId id="2147483693" r:id="rId57"/>
    <p:sldLayoutId id="2147483692" r:id="rId58"/>
    <p:sldLayoutId id="2147483691" r:id="rId59"/>
    <p:sldLayoutId id="2147483690" r:id="rId60"/>
    <p:sldLayoutId id="2147483689" r:id="rId61"/>
    <p:sldLayoutId id="2147483688" r:id="rId62"/>
    <p:sldLayoutId id="2147483687" r:id="rId63"/>
    <p:sldLayoutId id="2147483686" r:id="rId64"/>
    <p:sldLayoutId id="2147483685" r:id="rId65"/>
    <p:sldLayoutId id="2147483684" r:id="rId66"/>
    <p:sldLayoutId id="2147483683" r:id="rId67"/>
    <p:sldLayoutId id="2147483682" r:id="rId68"/>
    <p:sldLayoutId id="2147483681" r:id="rId69"/>
    <p:sldLayoutId id="2147483680" r:id="rId70"/>
    <p:sldLayoutId id="2147483679" r:id="rId71"/>
    <p:sldLayoutId id="2147483678" r:id="rId72"/>
    <p:sldLayoutId id="2147483677" r:id="rId73"/>
    <p:sldLayoutId id="2147483676" r:id="rId74"/>
    <p:sldLayoutId id="2147483675" r:id="rId75"/>
    <p:sldLayoutId id="2147483674" r:id="rId76"/>
    <p:sldLayoutId id="2147483673" r:id="rId77"/>
    <p:sldLayoutId id="2147483672" r:id="rId78"/>
    <p:sldLayoutId id="2147483671" r:id="rId79"/>
    <p:sldLayoutId id="2147483670" r:id="rId80"/>
    <p:sldLayoutId id="2147483669" r:id="rId81"/>
    <p:sldLayoutId id="2147483668" r:id="rId82"/>
    <p:sldLayoutId id="2147483667" r:id="rId83"/>
    <p:sldLayoutId id="2147483666" r:id="rId84"/>
    <p:sldLayoutId id="2147483665" r:id="rId85"/>
    <p:sldLayoutId id="2147483664" r:id="rId86"/>
    <p:sldLayoutId id="2147483663" r:id="rId87"/>
    <p:sldLayoutId id="2147483662" r:id="rId88"/>
    <p:sldLayoutId id="2147483661" r:id="rId89"/>
    <p:sldLayoutId id="2147483660" r:id="rId90"/>
    <p:sldLayoutId id="2147483651" r:id="rId91"/>
    <p:sldLayoutId id="2147483652" r:id="rId92"/>
    <p:sldLayoutId id="2147483653" r:id="rId93"/>
    <p:sldLayoutId id="2147483654" r:id="rId94"/>
    <p:sldLayoutId id="2147483655" r:id="rId95"/>
    <p:sldLayoutId id="2147483656" r:id="rId96"/>
    <p:sldLayoutId id="2147483657" r:id="rId97"/>
    <p:sldLayoutId id="2147483658" r:id="rId98"/>
    <p:sldLayoutId id="2147483659" r:id="rId99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2.jpeg"/><Relationship Id="rId5" Type="http://schemas.openxmlformats.org/officeDocument/2006/relationships/image" Target="../media/image12.svg"/><Relationship Id="rId15" Type="http://schemas.openxmlformats.org/officeDocument/2006/relationships/image" Target="../media/image17.jp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0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8.jp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6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8.jp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38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0" Type="http://schemas.openxmlformats.org/officeDocument/2006/relationships/image" Target="../media/image14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image" Target="../media/image14.jpeg"/><Relationship Id="rId5" Type="http://schemas.openxmlformats.org/officeDocument/2006/relationships/image" Target="../media/image12.svg"/><Relationship Id="rId10" Type="http://schemas.openxmlformats.org/officeDocument/2006/relationships/image" Target="../media/image39.pn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11" Type="http://schemas.openxmlformats.org/officeDocument/2006/relationships/image" Target="../media/image42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7.gif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0" Type="http://schemas.openxmlformats.org/officeDocument/2006/relationships/image" Target="../media/image42.jpeg"/><Relationship Id="rId4" Type="http://schemas.openxmlformats.org/officeDocument/2006/relationships/image" Target="../media/image10.png"/><Relationship Id="rId9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image" Target="../media/image11.jpeg"/><Relationship Id="rId5" Type="http://schemas.openxmlformats.org/officeDocument/2006/relationships/image" Target="../media/image12.sv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12.jpeg"/><Relationship Id="rId5" Type="http://schemas.openxmlformats.org/officeDocument/2006/relationships/image" Target="../media/image12.svg"/><Relationship Id="rId15" Type="http://schemas.openxmlformats.org/officeDocument/2006/relationships/image" Target="../media/image16.png"/><Relationship Id="rId10" Type="http://schemas.openxmlformats.org/officeDocument/2006/relationships/image" Target="../media/image4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.jp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12" Type="http://schemas.openxmlformats.org/officeDocument/2006/relationships/image" Target="../media/image1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image" Target="../media/image4.gif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17.jpg"/><Relationship Id="rId5" Type="http://schemas.openxmlformats.org/officeDocument/2006/relationships/image" Target="../media/image12.svg"/><Relationship Id="rId15" Type="http://schemas.openxmlformats.org/officeDocument/2006/relationships/image" Target="../media/image20.jpeg"/><Relationship Id="rId10" Type="http://schemas.openxmlformats.org/officeDocument/2006/relationships/image" Target="../media/image2.jpg"/><Relationship Id="rId4" Type="http://schemas.openxmlformats.org/officeDocument/2006/relationships/image" Target="../media/image10.png"/><Relationship Id="rId9" Type="http://schemas.openxmlformats.org/officeDocument/2006/relationships/image" Target="../media/image5.gif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23.jp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2.jpeg"/><Relationship Id="rId5" Type="http://schemas.openxmlformats.org/officeDocument/2006/relationships/image" Target="../media/image12.svg"/><Relationship Id="rId15" Type="http://schemas.openxmlformats.org/officeDocument/2006/relationships/image" Target="../media/image25.pn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8.jpg"/><Relationship Id="rId5" Type="http://schemas.openxmlformats.org/officeDocument/2006/relationships/image" Target="../media/image12.svg"/><Relationship Id="rId10" Type="http://schemas.openxmlformats.org/officeDocument/2006/relationships/image" Target="../media/image5.gif"/><Relationship Id="rId4" Type="http://schemas.openxmlformats.org/officeDocument/2006/relationships/image" Target="../media/image10.png"/><Relationship Id="rId9" Type="http://schemas.openxmlformats.org/officeDocument/2006/relationships/image" Target="../media/image2.jp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31" y="1551713"/>
            <a:ext cx="3233694" cy="33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00" y="108238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588693" y="1412635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5484" y="-318651"/>
            <a:ext cx="2563092" cy="6858000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3467923" y="2850155"/>
            <a:ext cx="586882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chemeClr val="accent1"/>
                </a:solidFill>
              </a:rPr>
              <a:t>النسب التي تعبر عن العلاقة بين الكميتين نفسيهما تسمى </a:t>
            </a:r>
            <a:r>
              <a:rPr lang="ar-SA" sz="2000" b="1" dirty="0" smtClean="0">
                <a:solidFill>
                  <a:schemeClr val="accent2"/>
                </a:solidFill>
              </a:rPr>
              <a:t>النسب المتكافئة </a:t>
            </a:r>
            <a:r>
              <a:rPr lang="ar-SA" sz="2000" b="1" dirty="0" smtClean="0">
                <a:solidFill>
                  <a:schemeClr val="accent1"/>
                </a:solidFill>
              </a:rPr>
              <a:t>، ويكون لها القيمة نفسها .</a:t>
            </a:r>
            <a:endParaRPr lang="ar-SA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9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2 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49" y="389192"/>
            <a:ext cx="3150649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46" y="150062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3553037" y="1827544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86811" y="1766353"/>
            <a:ext cx="2452147" cy="3555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مربع نص 19"/>
              <p:cNvSpPr txBox="1"/>
              <p:nvPr/>
            </p:nvSpPr>
            <p:spPr>
              <a:xfrm>
                <a:off x="4544292" y="3101213"/>
                <a:ext cx="4929746" cy="248888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ar-SA" dirty="0" smtClean="0"/>
                  <a:t>هل نسبة 250 كلم في 4 ساعات ، تكافئ نسبة 500 كلم في 8 ساعات أم لا ؟ </a:t>
                </a:r>
              </a:p>
              <a:p>
                <a:endParaRPr lang="ar-SA" dirty="0" smtClean="0"/>
              </a:p>
              <a:p>
                <a:endParaRPr lang="ar-SA" dirty="0"/>
              </a:p>
              <a:p>
                <a:r>
                  <a:rPr lang="ar-SA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رموز الرياضيات العربية" panose="020206030504050203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رموز الرياضيات العربية" panose="02020603050405020304" pitchFamily="18" charset="0"/>
                          </a:rPr>
                          <m:t>٢٥٠</m:t>
                        </m:r>
                      </m:num>
                      <m:den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رموز الرياضيات العربية" panose="02020603050405020304" pitchFamily="18" charset="0"/>
                          </a:rPr>
                          <m:t>٤</m:t>
                        </m:r>
                      </m:den>
                    </m:f>
                  </m:oMath>
                </a14:m>
                <a:r>
                  <a:rPr lang="ar-SA" dirty="0" smtClean="0">
                    <a:solidFill>
                      <a:srgbClr val="0070C0"/>
                    </a:solidFill>
                    <a:latin typeface="رموز الرياضيات العربية" panose="02020603050405020304" pitchFamily="18" charset="0"/>
                    <a:cs typeface="رموز الرياضيات العربية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رموز الرياضيات العربية" panose="02020603050405020304" pitchFamily="18" charset="0"/>
                          </a:rPr>
                        </m:ctrlPr>
                      </m:fPr>
                      <m:num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رموز الرياضيات العربية" panose="02020603050405020304" pitchFamily="18" charset="0"/>
                          </a:rPr>
                          <m:t>٥٠٠</m:t>
                        </m:r>
                      </m:num>
                      <m:den>
                        <m:r>
                          <a:rPr lang="ar-S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رموز الرياضيات العربية" panose="02020603050405020304" pitchFamily="18" charset="0"/>
                          </a:rPr>
                          <m:t>٨</m:t>
                        </m:r>
                      </m:den>
                    </m:f>
                    <m:r>
                      <a:rPr lang="ar-SA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رموز الرياضيات العربية" panose="02020603050405020304" pitchFamily="18" charset="0"/>
                      </a:rPr>
                      <m:t> </m:t>
                    </m:r>
                  </m:oMath>
                </a14:m>
                <a:endParaRPr lang="ar-SA" dirty="0" smtClean="0">
                  <a:solidFill>
                    <a:srgbClr val="FF0000"/>
                  </a:solidFill>
                </a:endParaRPr>
              </a:p>
              <a:p>
                <a:endParaRPr lang="ar-SA" dirty="0" smtClean="0">
                  <a:solidFill>
                    <a:srgbClr val="FF0000"/>
                  </a:solidFill>
                </a:endParaRPr>
              </a:p>
              <a:p>
                <a:endParaRPr lang="ar-SA" dirty="0">
                  <a:solidFill>
                    <a:srgbClr val="FF0000"/>
                  </a:solidFill>
                </a:endParaRPr>
              </a:p>
              <a:p>
                <a:r>
                  <a:rPr lang="ar-SA" dirty="0" smtClean="0">
                    <a:solidFill>
                      <a:schemeClr val="accent1">
                        <a:lumMod val="50000"/>
                      </a:schemeClr>
                    </a:solidFill>
                  </a:rPr>
                  <a:t>إذن النسبتان متكافئتان</a:t>
                </a:r>
              </a:p>
            </p:txBody>
          </p:sp>
        </mc:Choice>
        <mc:Fallback xmlns="">
          <p:sp>
            <p:nvSpPr>
              <p:cNvPr id="20" name="مربع نص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4292" y="3101213"/>
                <a:ext cx="4929746" cy="2488886"/>
              </a:xfrm>
              <a:prstGeom prst="rect">
                <a:avLst/>
              </a:prstGeom>
              <a:blipFill>
                <a:blip r:embed="rId14"/>
                <a:stretch>
                  <a:fillRect t="-1225" r="-1112" b="-3186"/>
                </a:stretch>
              </a:blipFill>
            </p:spPr>
            <p:txBody>
              <a:bodyPr/>
              <a:lstStyle/>
              <a:p>
                <a:r>
                  <a:rPr lang="ar-S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سهم منحني إلى الأسفل 23"/>
          <p:cNvSpPr/>
          <p:nvPr/>
        </p:nvSpPr>
        <p:spPr>
          <a:xfrm rot="21307161" flipH="1">
            <a:off x="8174506" y="4001063"/>
            <a:ext cx="744534" cy="21596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5" name="سهم منحني إلى الأعلى 24"/>
          <p:cNvSpPr/>
          <p:nvPr/>
        </p:nvSpPr>
        <p:spPr>
          <a:xfrm flipH="1">
            <a:off x="8166668" y="4706359"/>
            <a:ext cx="787920" cy="23053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26" name="مربع نص 25"/>
          <p:cNvSpPr txBox="1"/>
          <p:nvPr/>
        </p:nvSpPr>
        <p:spPr>
          <a:xfrm>
            <a:off x="8286058" y="3626096"/>
            <a:ext cx="609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X</a:t>
            </a:r>
            <a:r>
              <a:rPr lang="ar-SA" sz="2400" dirty="0" smtClean="0">
                <a:solidFill>
                  <a:srgbClr val="FF0000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 2</a:t>
            </a:r>
            <a:endParaRPr lang="ar-SA" sz="2400" dirty="0">
              <a:solidFill>
                <a:srgbClr val="FF0000"/>
              </a:solidFill>
            </a:endParaRP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>
          <a:blip r:embed="rId1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21" y="2164394"/>
            <a:ext cx="7189515" cy="3734510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8215745" y="4854872"/>
            <a:ext cx="6096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X</a:t>
            </a:r>
            <a:r>
              <a:rPr lang="ar-SA" sz="2400" dirty="0" smtClean="0">
                <a:solidFill>
                  <a:srgbClr val="FF0000"/>
                </a:solidFill>
                <a:latin typeface="رموز الرياضيات العربية" panose="02020603050405020304" pitchFamily="18" charset="0"/>
                <a:cs typeface="رموز الرياضيات العربية" panose="02020603050405020304" pitchFamily="18" charset="0"/>
              </a:rPr>
              <a:t> 2</a:t>
            </a:r>
            <a:endParaRPr lang="ar-SA" sz="2400" dirty="0">
              <a:solidFill>
                <a:srgbClr val="FF0000"/>
              </a:solidFill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4349583" y="4226311"/>
            <a:ext cx="292405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chemeClr val="accent6">
                    <a:lumMod val="75000"/>
                  </a:schemeClr>
                </a:solidFill>
              </a:rPr>
              <a:t>2 عامل مشترك بين النسبتين</a:t>
            </a:r>
            <a:endParaRPr lang="ar-S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 animBg="1"/>
      <p:bldP spid="25" grpId="0" animBg="1"/>
      <p:bldP spid="26" grpId="0"/>
      <p:bldP spid="29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696" y="131342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3172249" y="1621544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4" name="Picture 6" descr="textura bonita,bonito dos desenhos animados,armação de borda,fronteira criativa,simples e natural,forma de coração de amor,quadro de graffiti,vetor do coração,vetor de quadro,vetor de fronteira,vetor de amor,vetor de graffiti,quadro retangula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01" y="759429"/>
            <a:ext cx="8202178" cy="660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433456" y="2671720"/>
            <a:ext cx="5040582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حدد ما إذا كانت النسبتان متكافئتين في كل مما يأتي:</a:t>
            </a:r>
          </a:p>
          <a:p>
            <a:endParaRPr lang="ar-SA" dirty="0"/>
          </a:p>
          <a:p>
            <a:r>
              <a:rPr lang="ar-SA" dirty="0" smtClean="0"/>
              <a:t>أ ) </a:t>
            </a:r>
            <a:r>
              <a:rPr lang="ar-SA" dirty="0" smtClean="0">
                <a:solidFill>
                  <a:schemeClr val="accent2"/>
                </a:solidFill>
              </a:rPr>
              <a:t>20 مسماراً لكل 5 لوحات ، 12 مسماراً لكل 3 لوحات .</a:t>
            </a:r>
          </a:p>
          <a:p>
            <a:r>
              <a:rPr lang="ar-SA" dirty="0">
                <a:solidFill>
                  <a:schemeClr val="accent2"/>
                </a:solidFill>
              </a:rPr>
              <a:t> </a:t>
            </a:r>
            <a:endParaRPr lang="ar-SA" dirty="0" smtClean="0">
              <a:solidFill>
                <a:schemeClr val="accent2"/>
              </a:solidFill>
            </a:endParaRPr>
          </a:p>
          <a:p>
            <a:r>
              <a:rPr lang="ar-SA" dirty="0">
                <a:solidFill>
                  <a:schemeClr val="accent2"/>
                </a:solidFill>
              </a:rPr>
              <a:t> </a:t>
            </a:r>
            <a:r>
              <a:rPr lang="ar-SA" dirty="0" smtClean="0">
                <a:solidFill>
                  <a:schemeClr val="accent2"/>
                </a:solidFill>
              </a:rPr>
              <a:t>..................................................................................</a:t>
            </a:r>
          </a:p>
          <a:p>
            <a:endParaRPr lang="ar-SA" dirty="0" smtClean="0">
              <a:solidFill>
                <a:schemeClr val="accent2"/>
              </a:solidFill>
            </a:endParaRPr>
          </a:p>
          <a:p>
            <a:r>
              <a:rPr lang="ar-SA" dirty="0" smtClean="0"/>
              <a:t>ب) </a:t>
            </a:r>
            <a:r>
              <a:rPr lang="ar-SA" dirty="0" smtClean="0">
                <a:solidFill>
                  <a:schemeClr val="accent2"/>
                </a:solidFill>
              </a:rPr>
              <a:t>فنجانان من السكر لكل 8 فناجين دقيق ، 8 فناجين سكر لكل 14 فنجان دقيق .</a:t>
            </a:r>
          </a:p>
          <a:p>
            <a:r>
              <a:rPr lang="ar-SA" dirty="0" smtClean="0">
                <a:solidFill>
                  <a:schemeClr val="accent2"/>
                </a:solidFill>
              </a:rPr>
              <a:t>...................................................................................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3369" y="1674878"/>
            <a:ext cx="1127804" cy="33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3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50" y="95543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509537" y="1301028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6400" y="817330"/>
            <a:ext cx="4467548" cy="1970876"/>
          </a:xfrm>
          <a:prstGeom prst="rect">
            <a:avLst/>
          </a:prstGeom>
        </p:spPr>
      </p:pic>
      <p:sp>
        <p:nvSpPr>
          <p:cNvPr id="28" name="مستطيل 27"/>
          <p:cNvSpPr/>
          <p:nvPr/>
        </p:nvSpPr>
        <p:spPr>
          <a:xfrm>
            <a:off x="5956281" y="1074391"/>
            <a:ext cx="223811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effectLst/>
              </a:rPr>
              <a:t>مثال من واقع الحياة</a:t>
            </a:r>
            <a:endParaRPr lang="ar-SA" sz="2000" b="1" cap="none" spc="0" dirty="0">
              <a:ln w="12700" cmpd="sng">
                <a:solidFill>
                  <a:schemeClr val="accent4"/>
                </a:solidFill>
                <a:prstDash val="solid"/>
              </a:ln>
              <a:effectLst/>
            </a:endParaRPr>
          </a:p>
        </p:txBody>
      </p:sp>
      <p:pic>
        <p:nvPicPr>
          <p:cNvPr id="1026" name="Picture 2" descr="https://i.pinimg.com/564x/2e/4e/62/2e4e62ffcbbe9a0c71f71854d46012be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340" y="1514047"/>
            <a:ext cx="7907866" cy="43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/>
          <p:cNvSpPr txBox="1"/>
          <p:nvPr/>
        </p:nvSpPr>
        <p:spPr>
          <a:xfrm>
            <a:off x="3314772" y="1957604"/>
            <a:ext cx="41245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>
                <a:solidFill>
                  <a:schemeClr val="accent1">
                    <a:lumMod val="75000"/>
                  </a:schemeClr>
                </a:solidFill>
              </a:rPr>
              <a:t>كرة السلة : </a:t>
            </a:r>
            <a:r>
              <a:rPr lang="ar-SA" dirty="0" smtClean="0"/>
              <a:t>أخطأ سامي في 32 رمية من أصل 93 محاولة في كرة السلة ، بينما أخطأ زميله في 11 رمية من أصل 31 محاولة ، فهل النسبتان متكافئتان ؟ فسر إجابتك</a:t>
            </a:r>
            <a:endParaRPr lang="ar-SA" b="1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7" y="3354451"/>
            <a:ext cx="5050324" cy="108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5877" y="168215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752" y="143801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486304" y="1746128"/>
            <a:ext cx="963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141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4" name="Picture 6" descr="textura bonita,bonito dos desenhos animados,armação de borda,fronteira criativa,simples e natural,forma de coração de amor,quadro de graffiti,vetor do coração,vetor de quadro,vetor de fronteira,vetor de amor,vetor de graffiti,quadro retangular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58" y="912695"/>
            <a:ext cx="8341376" cy="61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/>
          <p:cNvSpPr txBox="1"/>
          <p:nvPr/>
        </p:nvSpPr>
        <p:spPr>
          <a:xfrm>
            <a:off x="3491341" y="2716711"/>
            <a:ext cx="61040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600" dirty="0" smtClean="0">
                <a:solidFill>
                  <a:schemeClr val="accent1">
                    <a:lumMod val="75000"/>
                  </a:schemeClr>
                </a:solidFill>
              </a:rPr>
              <a:t>هـ ) سباحة : </a:t>
            </a:r>
            <a:r>
              <a:rPr lang="ar-SA" dirty="0" smtClean="0"/>
              <a:t>تشترط إدارة أحد المسابح وجود 3 منقذين على الأقل لكل 20 سباحاً . فإذا كان هنالك 60 سباحاً و 9 منقذين ، فهل عدد المنقذين في هذه الحالة يتفق مع الشرط المذكور أعلاه ؟ وضح إجابتك .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64094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7232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18535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4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1341 -0.07848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21" y="-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6" name="شكل بيضاوي 5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1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49" y="1127856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ستطيل 21"/>
          <p:cNvSpPr/>
          <p:nvPr/>
        </p:nvSpPr>
        <p:spPr>
          <a:xfrm rot="20520887">
            <a:off x="1369024" y="1458669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مربع نص 23"/>
          <p:cNvSpPr txBox="1"/>
          <p:nvPr/>
        </p:nvSpPr>
        <p:spPr>
          <a:xfrm>
            <a:off x="2551970" y="1385781"/>
            <a:ext cx="6171407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>
                <a:solidFill>
                  <a:srgbClr val="0070C0"/>
                </a:solidFill>
              </a:rPr>
              <a:t>رحلات ميدانية :</a:t>
            </a:r>
            <a:r>
              <a:rPr lang="ar-SA" sz="2000" b="1" dirty="0" smtClean="0"/>
              <a:t> استعمل المعلومات في الجدول لكتابة كل نسبة مما يأتي على صورة كسر في أبسط صورة :</a:t>
            </a:r>
            <a:endParaRPr lang="ar-SA" sz="2000" b="1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182" y="1989193"/>
            <a:ext cx="6653339" cy="3938056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067" y="2449011"/>
            <a:ext cx="3295115" cy="2286866"/>
          </a:xfrm>
          <a:prstGeom prst="rect">
            <a:avLst/>
          </a:prstGeom>
        </p:spPr>
      </p:pic>
      <p:sp>
        <p:nvSpPr>
          <p:cNvPr id="7" name="مربع نص 6"/>
          <p:cNvSpPr txBox="1"/>
          <p:nvPr/>
        </p:nvSpPr>
        <p:spPr>
          <a:xfrm>
            <a:off x="4910710" y="2479964"/>
            <a:ext cx="4718197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1 ) عدد أولياء الأمور : عدد الطلاب 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2 ) عدد الطلاب : عدد الحافلات 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3 ) عدد الحافلات : عدد المشاركين في الرحلة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447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35" y="124335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924215" y="1551468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7" y="2015679"/>
            <a:ext cx="7759485" cy="3938056"/>
          </a:xfrm>
          <a:prstGeom prst="rect">
            <a:avLst/>
          </a:prstGeom>
        </p:spPr>
      </p:pic>
      <p:sp>
        <p:nvSpPr>
          <p:cNvPr id="19" name="شكل بيضاوي 18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23" name="مربع نص 22"/>
          <p:cNvSpPr txBox="1"/>
          <p:nvPr/>
        </p:nvSpPr>
        <p:spPr>
          <a:xfrm>
            <a:off x="4247280" y="1398892"/>
            <a:ext cx="4402454" cy="70788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1">
            <a:spAutoFit/>
          </a:bodyPr>
          <a:lstStyle/>
          <a:p>
            <a:r>
              <a:rPr lang="ar-SA" sz="2000" b="1" dirty="0" smtClean="0"/>
              <a:t>بين ما إذا كانت النسبتان متكافئتين أم لا . وضح إجابتك .</a:t>
            </a:r>
            <a:endParaRPr lang="ar-SA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4259541" y="2479964"/>
            <a:ext cx="4718197" cy="286232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4 ) وافق 12 طبيباً من 20 على الاقتراح . </a:t>
            </a:r>
          </a:p>
          <a:p>
            <a:r>
              <a:rPr lang="ar-SA" dirty="0" smtClean="0"/>
              <a:t>وافق 6 أطباء من 10 على الاقتراح .</a:t>
            </a:r>
          </a:p>
          <a:p>
            <a:endParaRPr lang="ar-SA" dirty="0" smtClean="0"/>
          </a:p>
          <a:p>
            <a:r>
              <a:rPr lang="ar-SA" dirty="0" smtClean="0"/>
              <a:t>.................................................................................</a:t>
            </a:r>
          </a:p>
          <a:p>
            <a:endParaRPr lang="ar-SA" dirty="0"/>
          </a:p>
          <a:p>
            <a:r>
              <a:rPr lang="ar-SA" dirty="0" smtClean="0"/>
              <a:t>5 ) حافلتان مقابل 7 سيارات صغيرة .</a:t>
            </a:r>
          </a:p>
          <a:p>
            <a:r>
              <a:rPr lang="ar-SA" dirty="0" smtClean="0"/>
              <a:t>10 حافلات مقابل 15 سيارة صغيرة .</a:t>
            </a:r>
          </a:p>
          <a:p>
            <a:endParaRPr lang="ar-SA" dirty="0"/>
          </a:p>
          <a:p>
            <a:r>
              <a:rPr lang="ar-SA" dirty="0" smtClean="0"/>
              <a:t>.................................................................................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4187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35" y="1243351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2924215" y="1551468"/>
            <a:ext cx="10406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142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69" y="2015679"/>
            <a:ext cx="7759485" cy="3938056"/>
          </a:xfrm>
          <a:prstGeom prst="rect">
            <a:avLst/>
          </a:prstGeom>
        </p:spPr>
      </p:pic>
      <p:sp>
        <p:nvSpPr>
          <p:cNvPr id="19" name="شكل بيضاوي 18"/>
          <p:cNvSpPr/>
          <p:nvPr/>
        </p:nvSpPr>
        <p:spPr>
          <a:xfrm>
            <a:off x="8788192" y="1333557"/>
            <a:ext cx="836997" cy="58955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noFill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8778587" y="1358470"/>
            <a:ext cx="8354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3200" b="1" cap="none" spc="0" dirty="0" smtClean="0">
                <a:ln>
                  <a:solidFill>
                    <a:srgbClr val="FF0000"/>
                  </a:solidFill>
                </a:ln>
                <a:solidFill>
                  <a:schemeClr val="accent4"/>
                </a:solidFill>
                <a:effectLst/>
              </a:rPr>
              <a:t>تأكد</a:t>
            </a:r>
            <a:endParaRPr lang="ar-SA" sz="4800" b="1" cap="none" spc="0" dirty="0">
              <a:ln>
                <a:solidFill>
                  <a:srgbClr val="FF0000"/>
                </a:solidFill>
              </a:ln>
              <a:solidFill>
                <a:schemeClr val="accent4"/>
              </a:solidFill>
              <a:effectLst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3D0E574-E8B5-4472-AAAE-70A596FB25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8796" y="1313427"/>
            <a:ext cx="1447800" cy="1085850"/>
          </a:xfrm>
          <a:prstGeom prst="rect">
            <a:avLst/>
          </a:prstGeom>
        </p:spPr>
      </p:pic>
      <p:sp>
        <p:nvSpPr>
          <p:cNvPr id="24" name="مربع نص 23"/>
          <p:cNvSpPr txBox="1"/>
          <p:nvPr/>
        </p:nvSpPr>
        <p:spPr>
          <a:xfrm>
            <a:off x="4054602" y="2632367"/>
            <a:ext cx="4992411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6 ) يبيع متجر كل علبتين من العصير بمبلغ 14 ريالاً ، إذا اشتريت 6 علب من العصير ودفعت مقابلها 56 ريالاً ، فهل المبلغ الذي دفعته يساوي ثمن العلب التي اشتريتها ؟ وضح إجابتك .</a:t>
            </a:r>
          </a:p>
          <a:p>
            <a:endParaRPr lang="ar-SA" dirty="0" smtClean="0"/>
          </a:p>
          <a:p>
            <a:r>
              <a:rPr lang="ar-SA" dirty="0" smtClean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4520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25201" y="1226793"/>
            <a:ext cx="2148394" cy="638712"/>
          </a:xfrm>
          <a:prstGeom prst="rect">
            <a:avLst/>
          </a:prstGeom>
        </p:spPr>
      </p:pic>
      <p:pic>
        <p:nvPicPr>
          <p:cNvPr id="13" name="Picture 10" descr="Dialogues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07" y="846208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63389" y="-1372342"/>
            <a:ext cx="4267468" cy="9635412"/>
          </a:xfrm>
          <a:prstGeom prst="rect">
            <a:avLst/>
          </a:prstGeom>
        </p:spPr>
      </p:pic>
      <p:sp>
        <p:nvSpPr>
          <p:cNvPr id="14" name="مستطيل 13"/>
          <p:cNvSpPr/>
          <p:nvPr/>
        </p:nvSpPr>
        <p:spPr>
          <a:xfrm rot="20520887">
            <a:off x="2921158" y="1177021"/>
            <a:ext cx="10663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143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6331" y="1904491"/>
            <a:ext cx="5574282" cy="24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5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6AF9904-0CB9-4F27-B4A7-13F41B61AE4B}"/>
              </a:ext>
            </a:extLst>
          </p:cNvPr>
          <p:cNvSpPr txBox="1"/>
          <p:nvPr/>
        </p:nvSpPr>
        <p:spPr>
          <a:xfrm>
            <a:off x="2604656" y="2602974"/>
            <a:ext cx="6620302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solidFill>
                  <a:schemeClr val="accent5">
                    <a:lumMod val="75000"/>
                  </a:schemeClr>
                </a:solidFill>
                <a:latin typeface="Segoe UI Semibold" panose="020B0702040204020203" pitchFamily="34" charset="0"/>
                <a:cs typeface="Sultan bold" pitchFamily="2" charset="-78"/>
              </a:rPr>
              <a:t>كتابة الكسور الاعتيادية والكسور العشرية وكتابتها في أبسط صورة</a:t>
            </a:r>
            <a:endParaRPr lang="ar-SA" sz="2400" b="1" dirty="0">
              <a:solidFill>
                <a:schemeClr val="accent5">
                  <a:lumMod val="75000"/>
                </a:schemeClr>
              </a:solidFill>
              <a:latin typeface="Segoe UI Semibold" panose="020B0702040204020203" pitchFamily="34" charset="0"/>
              <a:cs typeface="Sultan bold" pitchFamily="2" charset="-78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349951" y="1745672"/>
            <a:ext cx="1524000" cy="554182"/>
          </a:xfrm>
          <a:prstGeom prst="round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 smtClean="0"/>
              <a:t>معرفة سابقة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9015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4461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449262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7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7839 -0.0261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89C9F421-E939-44E8-B528-96A0A560CF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7001" y="1169888"/>
            <a:ext cx="1440135" cy="1080101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5122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145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981679" y="1367178"/>
            <a:ext cx="123463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التقويم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0998" y="554918"/>
            <a:ext cx="3616667" cy="6163182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2" y="1403764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3797921" y="1734577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144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1615" y="2287099"/>
            <a:ext cx="3735848" cy="274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Picture 2" descr="https://i.pinimg.com/564x/49/17/9b/49179bc1ad88037986851bfcb4fe0f7c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731" y="850857"/>
            <a:ext cx="2441703" cy="159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ستطيل 13"/>
          <p:cNvSpPr/>
          <p:nvPr/>
        </p:nvSpPr>
        <p:spPr>
          <a:xfrm>
            <a:off x="8703493" y="1367178"/>
            <a:ext cx="12041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الواجب</a:t>
            </a:r>
            <a:endParaRPr lang="ar-SA" sz="2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82" y="1937581"/>
            <a:ext cx="7476914" cy="3933103"/>
          </a:xfrm>
          <a:prstGeom prst="rect">
            <a:avLst/>
          </a:prstGeom>
        </p:spPr>
      </p:pic>
      <p:pic>
        <p:nvPicPr>
          <p:cNvPr id="8196" name="Picture 4" descr="https://i.pinimg.com/564x/38/4c/9f/384c9fcc633098ac38d10ce71e78b807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037" y="2241441"/>
            <a:ext cx="1033056" cy="10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853766"/>
            <a:ext cx="1148232" cy="120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736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مربع نص 1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1375 -0.30625 " pathEditMode="relative" rAng="0" ptsTypes="AA">
                                      <p:cBhvr>
                                        <p:cTn id="17" dur="6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sp>
        <p:nvSpPr>
          <p:cNvPr id="13" name="مربع نص 12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14" name="مربع نص 13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graphicFrame>
        <p:nvGraphicFramePr>
          <p:cNvPr id="2" name="جدول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39980"/>
              </p:ext>
            </p:extLst>
          </p:nvPr>
        </p:nvGraphicFramePr>
        <p:xfrm>
          <a:off x="2334127" y="2087381"/>
          <a:ext cx="8127999" cy="316736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245049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761081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20419815"/>
                    </a:ext>
                  </a:extLst>
                </a:gridCol>
              </a:tblGrid>
              <a:tr h="334178"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أعرف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أريد أن أعرف ؟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dirty="0" smtClean="0"/>
                        <a:t>ماذا تعلمت ؟</a:t>
                      </a:r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693029"/>
                  </a:ext>
                </a:extLst>
              </a:tr>
              <a:tr h="2801605">
                <a:tc>
                  <a:txBody>
                    <a:bodyPr/>
                    <a:lstStyle/>
                    <a:p>
                      <a:pPr rtl="1"/>
                      <a:r>
                        <a:rPr lang="ar-SA" dirty="0" smtClean="0">
                          <a:solidFill>
                            <a:srgbClr val="FF0000"/>
                          </a:solidFill>
                        </a:rPr>
                        <a:t>مهارة سابقة :</a:t>
                      </a:r>
                    </a:p>
                    <a:p>
                      <a:pPr rtl="1"/>
                      <a:r>
                        <a:rPr lang="ar-SA" dirty="0" smtClean="0"/>
                        <a:t>احسب :</a:t>
                      </a:r>
                      <a:endParaRPr lang="ar-SA" baseline="0" dirty="0" smtClean="0"/>
                    </a:p>
                    <a:p>
                      <a:pPr rtl="1"/>
                      <a:endParaRPr lang="ar-SA" baseline="0" dirty="0" smtClean="0"/>
                    </a:p>
                    <a:p>
                      <a:pPr rtl="1"/>
                      <a:r>
                        <a:rPr lang="ar-SA" baseline="0" dirty="0" smtClean="0"/>
                        <a:t>1 ) 2 </a:t>
                      </a:r>
                      <a:r>
                        <a:rPr lang="en-US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X</a:t>
                      </a:r>
                      <a:r>
                        <a:rPr lang="ar-SA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 5 + </a:t>
                      </a:r>
                      <a:r>
                        <a:rPr lang="ar-SA" baseline="3000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4</a:t>
                      </a:r>
                      <a:r>
                        <a:rPr lang="ar-SA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2</a:t>
                      </a:r>
                      <a:endParaRPr lang="ar-SA" sz="2000" baseline="0" dirty="0" smtClean="0">
                        <a:latin typeface="رموز الرياضيات العربية" panose="02020603050405020304" pitchFamily="18" charset="0"/>
                        <a:cs typeface="رموز الرياضيات العربية" panose="02020603050405020304" pitchFamily="18" charset="0"/>
                      </a:endParaRPr>
                    </a:p>
                    <a:p>
                      <a:pPr rtl="1"/>
                      <a:endParaRPr lang="ar-SA" baseline="0" dirty="0" smtClean="0">
                        <a:latin typeface="رموز الرياضيات العربية" panose="02020603050405020304" pitchFamily="18" charset="0"/>
                        <a:cs typeface="رموز الرياضيات العربية" panose="02020603050405020304" pitchFamily="18" charset="0"/>
                      </a:endParaRPr>
                    </a:p>
                    <a:p>
                      <a:pPr rtl="1"/>
                      <a:r>
                        <a:rPr lang="ar-SA" b="1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اكتب الكسر الاعتيادي للعدد :</a:t>
                      </a:r>
                    </a:p>
                    <a:p>
                      <a:pPr rtl="1"/>
                      <a:r>
                        <a:rPr lang="ar-SA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2 ) </a:t>
                      </a:r>
                      <a:r>
                        <a:rPr lang="ar-SA" sz="2000" baseline="0" dirty="0" smtClean="0">
                          <a:latin typeface="رموز الرياضيات العربية" panose="02020603050405020304" pitchFamily="18" charset="0"/>
                          <a:cs typeface="رموز الرياضيات العربية" panose="02020603050405020304" pitchFamily="18" charset="0"/>
                        </a:rPr>
                        <a:t>0.65 = </a:t>
                      </a:r>
                      <a:endParaRPr lang="ar-SA" sz="2000" baseline="0" dirty="0" smtClean="0"/>
                    </a:p>
                    <a:p>
                      <a:pPr rtl="1"/>
                      <a:endParaRPr lang="ar-SA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140388"/>
                  </a:ext>
                </a:extLst>
              </a:tr>
            </a:tbl>
          </a:graphicData>
        </a:graphic>
      </p:graphicFrame>
      <p:pic>
        <p:nvPicPr>
          <p:cNvPr id="1026" name="Picture 2" descr="https://i.pinimg.com/564x/29/b6/f0/29b6f083fe87f21abd685718761a233c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37" y="858614"/>
            <a:ext cx="3172690" cy="11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ستطيل 7"/>
          <p:cNvSpPr/>
          <p:nvPr/>
        </p:nvSpPr>
        <p:spPr>
          <a:xfrm>
            <a:off x="5561702" y="1180098"/>
            <a:ext cx="17059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جدول التعلم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06063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7B7CB49A-3F46-47E1-AB04-FEA4461BCE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1250064"/>
            <a:ext cx="979754" cy="806053"/>
          </a:xfrm>
          <a:prstGeom prst="rect">
            <a:avLst/>
          </a:prstGeom>
        </p:spPr>
      </p:pic>
      <p:pic>
        <p:nvPicPr>
          <p:cNvPr id="2052" name="Picture 4" descr="https://i.pinimg.com/564x/f2/c1/2d/f2c12dd75ae0249c0128cd51067db67f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08762" y="-1471120"/>
            <a:ext cx="5410339" cy="941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.pinimg.com/564x/b6/12/7b/b6127bae365d276278c21b071e2ae22d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061" y="937141"/>
            <a:ext cx="1898488" cy="9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037" y="848310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075468" y="1187027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87138" y="1138584"/>
            <a:ext cx="1146110" cy="577995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4613" y="1852510"/>
            <a:ext cx="5802967" cy="291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3008145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التركيز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2780678" y="2971501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التدريس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5C3A36B8-1B41-416F-88F9-F55133CD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5897" y="1559768"/>
            <a:ext cx="1712166" cy="1408615"/>
          </a:xfrm>
          <a:prstGeom prst="rect">
            <a:avLst/>
          </a:prstGeom>
        </p:spPr>
      </p:pic>
      <p:pic>
        <p:nvPicPr>
          <p:cNvPr id="8" name="صورة 7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F81945CE-9B82-40FC-A0D4-B6C7942C85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952" y="1413869"/>
            <a:ext cx="2316153" cy="1737115"/>
          </a:xfrm>
          <a:prstGeom prst="rect">
            <a:avLst/>
          </a:prstGeom>
        </p:spPr>
      </p:pic>
      <p:sp>
        <p:nvSpPr>
          <p:cNvPr id="68" name="مربع نص 67">
            <a:extLst>
              <a:ext uri="{FF2B5EF4-FFF2-40B4-BE49-F238E27FC236}">
                <a16:creationId xmlns:a16="http://schemas.microsoft.com/office/drawing/2014/main" id="{A503A287-CD68-4C21-9688-50A2FDE35736}"/>
              </a:ext>
            </a:extLst>
          </p:cNvPr>
          <p:cNvSpPr txBox="1"/>
          <p:nvPr/>
        </p:nvSpPr>
        <p:spPr>
          <a:xfrm>
            <a:off x="7484705" y="4775012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التدريب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C196AFE-FDEE-436C-8A86-BC0AD6A4FE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4480" y="3220498"/>
            <a:ext cx="2540105" cy="1905079"/>
          </a:xfrm>
          <a:prstGeom prst="rect">
            <a:avLst/>
          </a:prstGeom>
        </p:spPr>
      </p:pic>
      <p:sp>
        <p:nvSpPr>
          <p:cNvPr id="69" name="مربع نص 68">
            <a:extLst>
              <a:ext uri="{FF2B5EF4-FFF2-40B4-BE49-F238E27FC236}">
                <a16:creationId xmlns:a16="http://schemas.microsoft.com/office/drawing/2014/main" id="{3BF05E8C-C416-49A1-8DCB-E59ECD722FD2}"/>
              </a:ext>
            </a:extLst>
          </p:cNvPr>
          <p:cNvSpPr txBox="1"/>
          <p:nvPr/>
        </p:nvSpPr>
        <p:spPr>
          <a:xfrm>
            <a:off x="3040419" y="4892364"/>
            <a:ext cx="171216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التقويم  </a:t>
            </a:r>
            <a:endParaRPr lang="ar-SA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0BFF4DF9-7975-416A-9A5C-16EA7E4E8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034" y="2990699"/>
            <a:ext cx="3080996" cy="231074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15416355-B347-4797-8A21-5D6B0386388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utou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1449" y="2052945"/>
            <a:ext cx="2942692" cy="2956839"/>
          </a:xfrm>
          <a:prstGeom prst="rect">
            <a:avLst/>
          </a:prstGeom>
        </p:spPr>
      </p:pic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مربع نص 42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45" name="مربع نص 44"/>
          <p:cNvSpPr txBox="1"/>
          <p:nvPr/>
        </p:nvSpPr>
        <p:spPr>
          <a:xfrm>
            <a:off x="443345" y="486176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532385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2593 L -0.49545 -0.27524 " pathEditMode="relative" rAng="0" ptsTypes="AA">
                                      <p:cBhvr>
                                        <p:cTn id="17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22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6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60563" y="1029148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صورة 11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60814" y="1313427"/>
            <a:ext cx="1489005" cy="111675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4" name="مربع نص 13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1">
            <a:clrChange>
              <a:clrFrom>
                <a:srgbClr val="F5F5F3"/>
              </a:clrFrom>
              <a:clrTo>
                <a:srgbClr val="F5F5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962" y="712357"/>
            <a:ext cx="8553639" cy="5275277"/>
          </a:xfrm>
          <a:prstGeom prst="rect">
            <a:avLst/>
          </a:prstGeom>
        </p:spPr>
      </p:pic>
      <p:pic>
        <p:nvPicPr>
          <p:cNvPr id="20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753" y="862167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مستطيل 20"/>
          <p:cNvSpPr/>
          <p:nvPr/>
        </p:nvSpPr>
        <p:spPr>
          <a:xfrm rot="20520887">
            <a:off x="2851330" y="1200883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030" name="Picture 6" descr="expression,cartoon,cartoon man,the man,lovely,cute man,glasses man,glasses,wear glasses,happy,happy expression,cartoon vector,glasses vector,eye glasses,expression vector,happy vector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05091" y="1343657"/>
            <a:ext cx="1958145" cy="195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50040" y="1312522"/>
            <a:ext cx="1601652" cy="2155537"/>
          </a:xfrm>
          <a:prstGeom prst="rect">
            <a:avLst/>
          </a:prstGeom>
        </p:spPr>
      </p:pic>
      <p:pic>
        <p:nvPicPr>
          <p:cNvPr id="1032" name="Picture 8" descr="airplane clipart,black,heart-shaped,traffic,aviation,aircraft,route,aircraft route,line,heart-shaped clipart,route clipart,line clipart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5402" y="1257061"/>
            <a:ext cx="4007467" cy="36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5575" y="3791224"/>
            <a:ext cx="4891127" cy="1583526"/>
          </a:xfrm>
          <a:prstGeom prst="rect">
            <a:avLst/>
          </a:prstGeom>
        </p:spPr>
      </p:pic>
      <p:sp>
        <p:nvSpPr>
          <p:cNvPr id="6" name="مربع نص 5"/>
          <p:cNvSpPr txBox="1"/>
          <p:nvPr/>
        </p:nvSpPr>
        <p:spPr>
          <a:xfrm rot="20046220">
            <a:off x="2423387" y="2158670"/>
            <a:ext cx="344750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200" b="1" dirty="0" smtClean="0">
                <a:solidFill>
                  <a:schemeClr val="accent1"/>
                </a:solidFill>
              </a:rPr>
              <a:t>تعبر النسبة عن علاقة جزء بجزء ، أو جزء بكل ، أو كل بجزء ، وتكتب عادة على صورة كسر في أبسط صورة .</a:t>
            </a:r>
            <a:endParaRPr lang="ar-SA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3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sp>
        <p:nvSpPr>
          <p:cNvPr id="2" name="مستطيل مستدير الزوايا 1"/>
          <p:cNvSpPr/>
          <p:nvPr/>
        </p:nvSpPr>
        <p:spPr>
          <a:xfrm>
            <a:off x="8520545" y="1593273"/>
            <a:ext cx="1108364" cy="651163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 smtClean="0">
                <a:solidFill>
                  <a:srgbClr val="FFC000"/>
                </a:solidFill>
                <a:cs typeface="AGA Aladdin Regular" pitchFamily="2" charset="-78"/>
              </a:rPr>
              <a:t>مثال 1 </a:t>
            </a:r>
            <a:endParaRPr lang="ar-SA" sz="2400" b="1" dirty="0">
              <a:solidFill>
                <a:srgbClr val="FFC000"/>
              </a:solidFill>
              <a:cs typeface="AGA Aladdin Regular" pitchFamily="2" charset="-78"/>
            </a:endParaRPr>
          </a:p>
        </p:txBody>
      </p:sp>
      <p:pic>
        <p:nvPicPr>
          <p:cNvPr id="5122" name="Picture 2" descr="https://i.pinimg.com/564x/fc/e1/4f/fce14f59530ac7c47f4cf2bd1884212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49" y="389192"/>
            <a:ext cx="3150649" cy="251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ialogues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7" y="1431353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ستطيل 16"/>
          <p:cNvSpPr/>
          <p:nvPr/>
        </p:nvSpPr>
        <p:spPr>
          <a:xfrm rot="20520887">
            <a:off x="2294330" y="1758269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1312522"/>
            <a:ext cx="9363257" cy="5627098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7344" y="1753063"/>
            <a:ext cx="2330684" cy="374298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3215084"/>
            <a:ext cx="3193831" cy="1821801"/>
          </a:xfrm>
          <a:prstGeom prst="rect">
            <a:avLst/>
          </a:prstGeom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1537" y="4915019"/>
            <a:ext cx="4300204" cy="525050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1378" y="3452205"/>
            <a:ext cx="1859771" cy="12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9697"/>
            <a:ext cx="12192000" cy="6858000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hlinkClick r:id="rId6" action="ppaction://hlinksldjump"/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253303" y="108894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 rot="16200000">
            <a:off x="-1018893" y="4599976"/>
            <a:ext cx="26686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أ. عثمان الربيعي</a:t>
            </a:r>
            <a:endParaRPr lang="ar-SA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56" y="4632091"/>
            <a:ext cx="1148232" cy="1206894"/>
          </a:xfrm>
          <a:prstGeom prst="rect">
            <a:avLst/>
          </a:prstGeom>
        </p:spPr>
      </p:pic>
      <p:sp>
        <p:nvSpPr>
          <p:cNvPr id="11" name="مربع نص 10"/>
          <p:cNvSpPr txBox="1"/>
          <p:nvPr/>
        </p:nvSpPr>
        <p:spPr>
          <a:xfrm>
            <a:off x="443345" y="389192"/>
            <a:ext cx="2840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>
                <a:solidFill>
                  <a:srgbClr val="FF0000"/>
                </a:solidFill>
              </a:rPr>
              <a:t>التاريخ :   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/    / 1443 هـ</a:t>
            </a:r>
          </a:p>
          <a:p>
            <a:r>
              <a:rPr lang="ar-SA" dirty="0" smtClean="0">
                <a:solidFill>
                  <a:srgbClr val="FF0000"/>
                </a:solidFill>
              </a:rPr>
              <a:t>الصف : </a:t>
            </a:r>
            <a:r>
              <a:rPr lang="ar-SA" dirty="0" smtClean="0">
                <a:solidFill>
                  <a:schemeClr val="accent5">
                    <a:lumMod val="75000"/>
                  </a:schemeClr>
                </a:solidFill>
              </a:rPr>
              <a:t>أول / </a:t>
            </a:r>
          </a:p>
        </p:txBody>
      </p:sp>
      <p:pic>
        <p:nvPicPr>
          <p:cNvPr id="13" name="صورة 12" descr="صورة تحتوي على سهم&#10;&#10;تم إنشاء الوصف تلقائياً">
            <a:extLst>
              <a:ext uri="{FF2B5EF4-FFF2-40B4-BE49-F238E27FC236}">
                <a16:creationId xmlns:a16="http://schemas.microsoft.com/office/drawing/2014/main" id="{2704AB48-4F00-49A4-BD4B-AB265D0B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49974" y="1313427"/>
            <a:ext cx="1489005" cy="111675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546" y="912694"/>
            <a:ext cx="1614080" cy="126690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55877" y="1682151"/>
            <a:ext cx="1199136" cy="335486"/>
          </a:xfrm>
          <a:prstGeom prst="rect">
            <a:avLst/>
          </a:prstGeom>
        </p:spPr>
      </p:pic>
      <p:pic>
        <p:nvPicPr>
          <p:cNvPr id="17" name="Picture 10" descr="Dialogues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258" y="1233242"/>
            <a:ext cx="1275509" cy="12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ستطيل 17"/>
          <p:cNvSpPr/>
          <p:nvPr/>
        </p:nvSpPr>
        <p:spPr>
          <a:xfrm rot="20520887">
            <a:off x="5105163" y="1541359"/>
            <a:ext cx="101502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ص 140</a:t>
            </a:r>
            <a:endParaRPr lang="ar-SA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2071122" y="296859"/>
            <a:ext cx="10161035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0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الدرس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: </a:t>
            </a:r>
            <a:r>
              <a:rPr lang="ar-SA" sz="30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0070C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Segoe UI Semibold" panose="020B0702040204020203" pitchFamily="34" charset="0"/>
                <a:cs typeface="Segoe UI Semibold" panose="020B0702040204020203" pitchFamily="34" charset="0"/>
              </a:rPr>
              <a:t>النسبة</a:t>
            </a:r>
            <a:endParaRPr lang="ar-SA" sz="30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2054" name="Picture 6" descr="textura bonita,bonito dos desenhos animados,armação de borda,fronteira criativa,simples e natural,forma de coração de amor,quadro de graffiti,vetor do coração,vetor de quadro,vetor de fronteira,vetor de amor,vetor de graffiti,quadro retangular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01" y="1216627"/>
            <a:ext cx="8202178" cy="489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652656" y="2671720"/>
            <a:ext cx="4821381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 smtClean="0"/>
              <a:t>استعمل الوصفة السابقة لكتابة كل نسبة فيما يأتي على صورة كسر في أبسط صورة :</a:t>
            </a:r>
          </a:p>
          <a:p>
            <a:endParaRPr lang="ar-SA" dirty="0"/>
          </a:p>
          <a:p>
            <a:r>
              <a:rPr lang="ar-SA" dirty="0" smtClean="0"/>
              <a:t>أ ) </a:t>
            </a:r>
            <a:r>
              <a:rPr lang="ar-SA" dirty="0" smtClean="0">
                <a:solidFill>
                  <a:schemeClr val="accent2"/>
                </a:solidFill>
              </a:rPr>
              <a:t>الفلفل : مسحوق الليمون المجفف</a:t>
            </a:r>
            <a:r>
              <a:rPr lang="ar-SA" dirty="0">
                <a:solidFill>
                  <a:schemeClr val="accent2"/>
                </a:solidFill>
              </a:rPr>
              <a:t> </a:t>
            </a:r>
            <a:r>
              <a:rPr lang="ar-SA" dirty="0" smtClean="0">
                <a:solidFill>
                  <a:schemeClr val="accent2"/>
                </a:solidFill>
              </a:rPr>
              <a:t>( .............. )</a:t>
            </a:r>
          </a:p>
          <a:p>
            <a:endParaRPr lang="ar-SA" dirty="0" smtClean="0">
              <a:solidFill>
                <a:schemeClr val="accent2"/>
              </a:solidFill>
            </a:endParaRPr>
          </a:p>
          <a:p>
            <a:r>
              <a:rPr lang="ar-SA" dirty="0" smtClean="0"/>
              <a:t>ب) </a:t>
            </a:r>
            <a:r>
              <a:rPr lang="ar-SA" dirty="0" smtClean="0">
                <a:solidFill>
                  <a:schemeClr val="accent2"/>
                </a:solidFill>
              </a:rPr>
              <a:t>الكزبرة : الفلفل ( ........... )</a:t>
            </a:r>
          </a:p>
        </p:txBody>
      </p:sp>
    </p:spTree>
    <p:extLst>
      <p:ext uri="{BB962C8B-B14F-4D97-AF65-F5344CB8AC3E}">
        <p14:creationId xmlns:p14="http://schemas.microsoft.com/office/powerpoint/2010/main" val="35790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46130527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2358</TotalTime>
  <Words>1002</Words>
  <Application>Microsoft Office PowerPoint</Application>
  <PresentationFormat>شاشة عريضة</PresentationFormat>
  <Paragraphs>231</Paragraphs>
  <Slides>23</Slides>
  <Notes>23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31" baseType="lpstr">
      <vt:lpstr>Arial</vt:lpstr>
      <vt:lpstr>Cambria Math</vt:lpstr>
      <vt:lpstr>Sultan bold</vt:lpstr>
      <vt:lpstr>AGA Aladdin Regular</vt:lpstr>
      <vt:lpstr>Calibri</vt:lpstr>
      <vt:lpstr>Segoe UI Semibold</vt:lpstr>
      <vt:lpstr>رموز الرياضيات العربية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Maher</cp:lastModifiedBy>
  <cp:revision>132</cp:revision>
  <dcterms:created xsi:type="dcterms:W3CDTF">2021-05-11T19:30:39Z</dcterms:created>
  <dcterms:modified xsi:type="dcterms:W3CDTF">2021-10-14T10:33:42Z</dcterms:modified>
</cp:coreProperties>
</file>