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2" r:id="rId12"/>
    <p:sldId id="263" r:id="rId13"/>
    <p:sldId id="269" r:id="rId14"/>
    <p:sldId id="270" r:id="rId15"/>
    <p:sldId id="272" r:id="rId16"/>
    <p:sldId id="271" r:id="rId17"/>
    <p:sldId id="257" r:id="rId18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>
        <p:scale>
          <a:sx n="76" d="100"/>
          <a:sy n="76" d="100"/>
        </p:scale>
        <p:origin x="-296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D53A4-E46C-435C-8587-F962A374B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88C873-2368-4E09-A38A-8E64A6268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239FC9-E134-4333-9287-4DEF2F1F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16/10/1444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7680C-B34B-4F0F-BE94-24E39E36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E154CF-332F-420D-9979-817867DF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6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09C33-0324-4A5D-A56A-809B5DF4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26E3CD-D7BB-4E83-A76C-5FE8441FF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DF4D0D-2CFC-4157-8A0C-9084A465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16/10/1444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288F-EDD1-4A4F-AB67-BEC24958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439DD-5FA2-4AB5-9D55-D457C1BE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783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1CCBBB-A0E1-4D34-9137-FD8BB0FAA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711CA7-D6C3-478C-BA3C-39D58B9B4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61512A-D17C-4F60-BD69-63095751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16/10/1444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42A45E-AC1F-492C-8B79-24A45325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EA2974-A399-4F74-A327-DBB6660B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799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2B027-8C33-42AB-A212-6EB1DC3C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F92AF4-5E45-4A80-877C-8DF729E91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319090-92B3-4539-BA13-2F460CD9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16/10/1444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5E081B-EE2E-4DF4-A274-175563CB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733BC-D851-47B5-914C-B6B7F63A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370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155B7-ED71-4F6B-9607-F25DC1BC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25DC7D-DCA3-4CC7-AD42-3E2B69DEF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2E26C-D923-4669-860E-4D26DDC3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16/10/1444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C16380-F25D-4890-97B4-CE3831EB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8F4DDF-1BBD-4A2C-A61F-24E75CE9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180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622F9F-2488-44BA-AD34-4D2E4D21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F2B0C0-7ACF-4B6A-A9B0-2ED1FCE3E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2964AB-AC9E-466E-8D41-4456766E6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C3BCFA-60B2-46FE-A582-EA68F1E4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16/10/1444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66D541-855B-495C-83C1-F9B83612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315193-11EB-4287-81A7-7F8FA867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111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F6ED2-1256-44CD-961B-4E4C1E5D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281FFA-FE22-43E7-9BE6-8190E924F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B9BCC1-56F7-48B6-B5EF-A6F8316C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01A946-6A8B-4024-A377-86B16715D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D1BCD6-FE93-4E68-A823-F4F098F1D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3E00B41-024C-434F-907B-9B54C673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16/10/1444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69AE61-1E0D-4BF5-827C-211A9A03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85A3A1-98BB-4686-8B48-3E425727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376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2605CF-AE4D-4B44-A723-8F107FA9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AEA21D-0D4B-4B0E-A361-4A536F5F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16/10/1444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5D990E-F6B2-4E57-AB61-AF4F8E5F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966206-7519-4C72-BEE4-34C77247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17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146075A-6836-4796-8F91-3520699B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16/10/1444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E8E87A-B46E-401C-B560-0637A39C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CE2596-C0E5-4B59-A6AD-23345238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90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BC2F1-9757-492C-8B71-D6188F82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8A2ED9-04C3-482D-9200-F16A70DCD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BE2DB4-811F-4E9B-AD87-BD0899DD7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E28E77-E838-4DEC-89B3-45ACAB1B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16/10/1444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CF12BF-D2BE-4DFC-82FF-2D4D6A62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5666B0-142B-419B-B4B7-FDEEB16F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984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790FD-1644-4F04-A721-FE8DF4DA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AF6810-E2A1-4935-AFD1-7A55C39A5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3A6768-F4A5-4D92-BCC7-150DE767B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F495C4-5D06-4750-B5C4-A57A7362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16/10/1444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E685F8-3577-4BCF-8A7C-9380CC07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26AC6-BA79-4F39-B27A-C40E871C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548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805EEDD-8E06-455A-9A24-0D4B05FC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71637C-346E-4DF8-B09F-B0642BF16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9B4F1B-B976-4A8D-9852-C2A946AEB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7AACA-5760-4825-B3B3-74AEC7E1A63F}" type="datetimeFigureOut">
              <a:rPr lang="ar-SA" smtClean="0"/>
              <a:t>16/10/1444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BED65A-9667-4137-BEF0-9DDC887F8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3AB845-DC3A-44DA-AF34-B7D391B15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286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weather-forecast-symbol-partly-26335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hyperlink" Target="https://www.pinterest.com/pin/505388389403722116/" TargetMode="Externa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nuskateacher.blogspot.com/2013/08/visual-vocabulary-weather.html" TargetMode="External"/><Relationship Id="rId3" Type="http://schemas.openxmlformats.org/officeDocument/2006/relationships/hyperlink" Target="https://www.pinterest.com/pin/505388389403722116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acherspayteachers.com/Product/Temperature-Vocabulary-Word-Wall-1042096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hyperlink" Target="https://www.pinterest.com/pin/505388389403722116/" TargetMode="Externa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arningapps.org/watch?v=p5hm3hn5c21" TargetMode="External"/><Relationship Id="rId5" Type="http://schemas.openxmlformats.org/officeDocument/2006/relationships/hyperlink" Target="https://pixabay.com/en/weather-forecast-symbol-partly-26335/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weather-forecast-symbol-partly-26335/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zworldireland.org/2594-2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interest.com/pin/241998179947505672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7" Type="http://schemas.openxmlformats.org/officeDocument/2006/relationships/hyperlink" Target="https://openclipart.org/detail/202312/cloud-icon-by-dustwin-20231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freesvg.org/simple-white-cloud-icon-vector-graphic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rvinggfm.deviantart.com/art/The-Four-Seasons-Vivaldi-291465048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.me/i/whats-your-favorite-season-why-spring-summer-winter-ashley-18097639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7EE7BD0B-0E2A-42E0-A01D-5EF13F44C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676939" y="171215"/>
            <a:ext cx="7387984" cy="5699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206CE9-9432-4970-A00E-21A5DA469934}"/>
              </a:ext>
            </a:extLst>
          </p:cNvPr>
          <p:cNvSpPr txBox="1"/>
          <p:nvPr/>
        </p:nvSpPr>
        <p:spPr>
          <a:xfrm>
            <a:off x="3531704" y="3020964"/>
            <a:ext cx="512859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2"/>
                </a:solidFill>
              </a:rPr>
              <a:t>U 5 </a:t>
            </a:r>
          </a:p>
          <a:p>
            <a:pPr algn="ctr"/>
            <a:r>
              <a:rPr lang="en-US" sz="4400" b="1" dirty="0"/>
              <a:t>what’s the weather like?</a:t>
            </a:r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358401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1DBD3A-AE2F-4987-97E8-C8ADEE3EC0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70" t="26655" r="25807" b="10545"/>
          <a:stretch/>
        </p:blipFill>
        <p:spPr>
          <a:xfrm>
            <a:off x="0" y="0"/>
            <a:ext cx="7723162" cy="68580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E2341D17-3BC9-48A7-8CC9-206DD04FDA12}"/>
              </a:ext>
            </a:extLst>
          </p:cNvPr>
          <p:cNvSpPr/>
          <p:nvPr/>
        </p:nvSpPr>
        <p:spPr>
          <a:xfrm>
            <a:off x="8441635" y="81749"/>
            <a:ext cx="3538330" cy="874644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Who’s this?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C46601-2E5D-4334-8DA2-C7352337CEBA}"/>
              </a:ext>
            </a:extLst>
          </p:cNvPr>
          <p:cNvSpPr txBox="1"/>
          <p:nvPr/>
        </p:nvSpPr>
        <p:spPr>
          <a:xfrm>
            <a:off x="9114182" y="1103209"/>
            <a:ext cx="27564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A weather man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E07831FC-E4B1-4C48-AE80-FC8A70CADD91}"/>
              </a:ext>
            </a:extLst>
          </p:cNvPr>
          <p:cNvSpPr/>
          <p:nvPr/>
        </p:nvSpPr>
        <p:spPr>
          <a:xfrm>
            <a:off x="6891131" y="1711690"/>
            <a:ext cx="5088834" cy="1255643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is he pointing at?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F39CB604-6006-47F6-8EF3-AB22107B1349}"/>
              </a:ext>
            </a:extLst>
          </p:cNvPr>
          <p:cNvSpPr/>
          <p:nvPr/>
        </p:nvSpPr>
        <p:spPr>
          <a:xfrm>
            <a:off x="6155636" y="3429000"/>
            <a:ext cx="6036364" cy="1714501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part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of the world is he going to talk about??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5945FE-EE8E-436A-90E5-C9B32DE925DC}"/>
              </a:ext>
            </a:extLst>
          </p:cNvPr>
          <p:cNvSpPr txBox="1"/>
          <p:nvPr/>
        </p:nvSpPr>
        <p:spPr>
          <a:xfrm>
            <a:off x="8579355" y="5209107"/>
            <a:ext cx="27564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Central America 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pic>
        <p:nvPicPr>
          <p:cNvPr id="8" name="SG Bk 4 F-SA_2020_2-02">
            <a:hlinkClick r:id="" action="ppaction://media"/>
            <a:extLst>
              <a:ext uri="{FF2B5EF4-FFF2-40B4-BE49-F238E27FC236}">
                <a16:creationId xmlns:a16="http://schemas.microsoft.com/office/drawing/2014/main" xmlns="" id="{9BFC4BA1-8457-4514-B38F-44B2BC8496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790" end="19615.0625"/>
                </p14:media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291548" y="5525580"/>
            <a:ext cx="609600" cy="609600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756E449A-2E15-4B27-AEEA-21C260229134}"/>
              </a:ext>
            </a:extLst>
          </p:cNvPr>
          <p:cNvSpPr/>
          <p:nvPr/>
        </p:nvSpPr>
        <p:spPr>
          <a:xfrm>
            <a:off x="89910" y="2173358"/>
            <a:ext cx="4230299" cy="1608984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 Where is the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weather going to be cloudy?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EE6BFA-D323-43FF-869A-8800A725BB55}"/>
              </a:ext>
            </a:extLst>
          </p:cNvPr>
          <p:cNvSpPr txBox="1"/>
          <p:nvPr/>
        </p:nvSpPr>
        <p:spPr>
          <a:xfrm>
            <a:off x="1010480" y="3824585"/>
            <a:ext cx="27564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highlight>
                  <a:srgbClr val="FFFF00"/>
                </a:highlight>
              </a:rPr>
              <a:t>Florida</a:t>
            </a:r>
            <a:endParaRPr lang="ar-SA" sz="2400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126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6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542439-54CE-4636-8834-EB92AC2F09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154" t="56824" r="26385" b="26347"/>
          <a:stretch/>
        </p:blipFill>
        <p:spPr>
          <a:xfrm>
            <a:off x="869852" y="1324065"/>
            <a:ext cx="10452295" cy="2813539"/>
          </a:xfrm>
          <a:prstGeom prst="rect">
            <a:avLst/>
          </a:prstGeom>
        </p:spPr>
      </p:pic>
      <p:pic>
        <p:nvPicPr>
          <p:cNvPr id="7" name="SG Bk 4 F-SA_2020_2-02">
            <a:hlinkClick r:id="" action="ppaction://media"/>
            <a:extLst>
              <a:ext uri="{FF2B5EF4-FFF2-40B4-BE49-F238E27FC236}">
                <a16:creationId xmlns:a16="http://schemas.microsoft.com/office/drawing/2014/main" xmlns="" id="{B085C62D-6E2D-44DB-AB68-E6B602F3E4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5890" end="0.0625"/>
                </p14:media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54235" y="714465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5DC6B4-E5AF-4E5A-A66F-2F870FF080DA}"/>
              </a:ext>
            </a:extLst>
          </p:cNvPr>
          <p:cNvSpPr txBox="1"/>
          <p:nvPr/>
        </p:nvSpPr>
        <p:spPr>
          <a:xfrm>
            <a:off x="1712014" y="4470427"/>
            <a:ext cx="87679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Are these weather words about temperature?</a:t>
            </a:r>
            <a:endParaRPr lang="ar-SA" sz="3200" b="1" dirty="0">
              <a:highlight>
                <a:srgbClr val="FFFF00"/>
              </a:highligh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885988C-4230-42A3-A944-4BA31D2631D7}"/>
              </a:ext>
            </a:extLst>
          </p:cNvPr>
          <p:cNvSpPr/>
          <p:nvPr/>
        </p:nvSpPr>
        <p:spPr>
          <a:xfrm>
            <a:off x="5327374" y="5302022"/>
            <a:ext cx="1325217" cy="4638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No </a:t>
            </a:r>
            <a:endParaRPr lang="ar-S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503D54-680C-442C-9079-187435ACBD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54" t="27887" r="39192" b="52554"/>
          <a:stretch/>
        </p:blipFill>
        <p:spPr>
          <a:xfrm>
            <a:off x="2165855" y="1069145"/>
            <a:ext cx="8226049" cy="1336430"/>
          </a:xfrm>
          <a:prstGeom prst="rect">
            <a:avLst/>
          </a:prstGeom>
        </p:spPr>
      </p:pic>
      <p:pic>
        <p:nvPicPr>
          <p:cNvPr id="3" name="Picture 2" descr="A picture containing text, device&#10;&#10;Description automatically generated">
            <a:extLst>
              <a:ext uri="{FF2B5EF4-FFF2-40B4-BE49-F238E27FC236}">
                <a16:creationId xmlns:a16="http://schemas.microsoft.com/office/drawing/2014/main" xmlns="" id="{C39DB845-D719-4E41-BB77-E6DC11099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623982" y="2926689"/>
            <a:ext cx="4944036" cy="371509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C1983B71-58CE-499E-8B81-AAF55DA99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892409" y="2499255"/>
            <a:ext cx="8772939" cy="415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13F186-2EF2-4102-8954-2104BE8A9A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54" t="27887" r="39192" b="20806"/>
          <a:stretch/>
        </p:blipFill>
        <p:spPr>
          <a:xfrm>
            <a:off x="168811" y="1075296"/>
            <a:ext cx="7287066" cy="47074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FA4AB0-D359-43B8-AD10-AEB0B6F19239}"/>
              </a:ext>
            </a:extLst>
          </p:cNvPr>
          <p:cNvSpPr/>
          <p:nvPr/>
        </p:nvSpPr>
        <p:spPr>
          <a:xfrm>
            <a:off x="4253949" y="2490257"/>
            <a:ext cx="7287066" cy="40011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MyriadPro-Light"/>
              </a:rPr>
              <a:t>hot, degrees, Fahrenheit, Celsius, cold, below zero, cool, warm</a:t>
            </a:r>
            <a:endParaRPr lang="ar-SA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EC764C-7994-4346-AA8D-460D838F612C}"/>
              </a:ext>
            </a:extLst>
          </p:cNvPr>
          <p:cNvSpPr txBox="1"/>
          <p:nvPr/>
        </p:nvSpPr>
        <p:spPr>
          <a:xfrm>
            <a:off x="6182855" y="3444414"/>
            <a:ext cx="12730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Jeddah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5ACD67-FBD1-4584-9451-036EE627BE1A}"/>
              </a:ext>
            </a:extLst>
          </p:cNvPr>
          <p:cNvSpPr/>
          <p:nvPr/>
        </p:nvSpPr>
        <p:spPr>
          <a:xfrm>
            <a:off x="7148634" y="390607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Pro-Light"/>
              </a:rPr>
              <a:t>It often falls below zero Celsius</a:t>
            </a:r>
            <a:endParaRPr lang="ar-S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A71C63-5295-44F8-9D3A-34CA5784D3DE}"/>
              </a:ext>
            </a:extLst>
          </p:cNvPr>
          <p:cNvSpPr/>
          <p:nvPr/>
        </p:nvSpPr>
        <p:spPr>
          <a:xfrm>
            <a:off x="6320373" y="430532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Pro-Light"/>
              </a:rPr>
              <a:t>Cherry blossoms</a:t>
            </a:r>
            <a:endParaRPr lang="ar-S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541A0EE-21A9-4B38-A744-8C928A52456B}"/>
              </a:ext>
            </a:extLst>
          </p:cNvPr>
          <p:cNvSpPr/>
          <p:nvPr/>
        </p:nvSpPr>
        <p:spPr>
          <a:xfrm>
            <a:off x="6450446" y="476699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Pro-Light"/>
              </a:rPr>
              <a:t>The leaves on the trees change color</a:t>
            </a:r>
            <a:endParaRPr lang="ar-S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9DCC8E-3E35-4519-BD55-EDB08FC51CBB}"/>
              </a:ext>
            </a:extLst>
          </p:cNvPr>
          <p:cNvSpPr/>
          <p:nvPr/>
        </p:nvSpPr>
        <p:spPr>
          <a:xfrm>
            <a:off x="6939096" y="5158224"/>
            <a:ext cx="5084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Pro-Light"/>
              </a:rPr>
              <a:t>warm tomorrow, about 86 degrees Fahrenheit, 30 degrees Celsius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05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EE5500-6173-4AF1-824D-36D702AEB5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131" t="22402" r="9565" b="13412"/>
          <a:stretch/>
        </p:blipFill>
        <p:spPr>
          <a:xfrm>
            <a:off x="2511287" y="297092"/>
            <a:ext cx="7169426" cy="6263815"/>
          </a:xfrm>
          <a:prstGeom prst="rect">
            <a:avLst/>
          </a:prstGeom>
        </p:spPr>
      </p:pic>
      <p:pic>
        <p:nvPicPr>
          <p:cNvPr id="5" name="SG Bk 4 F-SA_2020_2-03">
            <a:hlinkClick r:id="" action="ppaction://media"/>
            <a:extLst>
              <a:ext uri="{FF2B5EF4-FFF2-40B4-BE49-F238E27FC236}">
                <a16:creationId xmlns:a16="http://schemas.microsoft.com/office/drawing/2014/main" xmlns="" id="{96F8CF45-2E67-4404-BF08-00F7FDBB0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675861" y="1083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7EE7BD0B-0E2A-42E0-A01D-5EF13F44C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676939" y="171215"/>
            <a:ext cx="7387984" cy="5699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206CE9-9432-4970-A00E-21A5DA469934}"/>
              </a:ext>
            </a:extLst>
          </p:cNvPr>
          <p:cNvSpPr txBox="1"/>
          <p:nvPr/>
        </p:nvSpPr>
        <p:spPr>
          <a:xfrm>
            <a:off x="3425687" y="3707295"/>
            <a:ext cx="512859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hlinkClick r:id="rId6"/>
              </a:rPr>
              <a:t>https://learningapps.org/watch?v=p5hm3hn5c21</a:t>
            </a:r>
            <a:endParaRPr lang="en-US" sz="3200" b="1" dirty="0">
              <a:solidFill>
                <a:schemeClr val="accent2"/>
              </a:solidFill>
            </a:endParaRPr>
          </a:p>
          <a:p>
            <a:pPr algn="ctr"/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34474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7EE7BD0B-0E2A-42E0-A01D-5EF13F44C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676939" y="171215"/>
            <a:ext cx="7387984" cy="5699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206CE9-9432-4970-A00E-21A5DA469934}"/>
              </a:ext>
            </a:extLst>
          </p:cNvPr>
          <p:cNvSpPr txBox="1"/>
          <p:nvPr/>
        </p:nvSpPr>
        <p:spPr>
          <a:xfrm>
            <a:off x="3240156" y="3429000"/>
            <a:ext cx="512859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WORKBOOK</a:t>
            </a:r>
            <a:r>
              <a:rPr lang="en-US" sz="4400" b="1" u="sng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sz="4400" b="1" dirty="0"/>
              <a:t>P 107</a:t>
            </a:r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257862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2E7C1E-2B5A-4BBA-AE51-1CD8C1930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43DF76B1-5174-4FAF-9D19-FFEE98426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793D2126-9643-47FD-BACF-C15C742B8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90600" y="1713932"/>
            <a:ext cx="10134600" cy="33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xmlns="" id="{C3703937-AEEB-4AF2-A50B-7988AD6DF6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b="15498"/>
          <a:stretch/>
        </p:blipFill>
        <p:spPr>
          <a:xfrm>
            <a:off x="2791884" y="-358714"/>
            <a:ext cx="6608231" cy="72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76D4D5-0F44-4B42-8CFC-51B692D57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055165" y="1477506"/>
            <a:ext cx="3538330" cy="908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658DF8-3597-48E1-BB56-F2D9C306BB35}"/>
              </a:ext>
            </a:extLst>
          </p:cNvPr>
          <p:cNvSpPr txBox="1"/>
          <p:nvPr/>
        </p:nvSpPr>
        <p:spPr>
          <a:xfrm>
            <a:off x="4389782" y="1739343"/>
            <a:ext cx="28690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Objectives:</a:t>
            </a:r>
            <a:endParaRPr lang="ar-SA" sz="3600" b="1" dirty="0">
              <a:solidFill>
                <a:schemeClr val="accent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B39961B-A363-4F82-BF82-0D1DA0511E34}"/>
              </a:ext>
            </a:extLst>
          </p:cNvPr>
          <p:cNvSpPr/>
          <p:nvPr/>
        </p:nvSpPr>
        <p:spPr>
          <a:xfrm>
            <a:off x="2874544" y="3102947"/>
            <a:ext cx="7234673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Compare weather around the world</a:t>
            </a:r>
            <a:endParaRPr lang="ar-SA" sz="3200" i="0" dirty="0">
              <a:effectLst/>
              <a:latin typeface="Aharoni" panose="02010803020104030203" pitchFamily="2" charset="-79"/>
            </a:endParaRPr>
          </a:p>
          <a:p>
            <a:endParaRPr lang="ar-SA" sz="2800" dirty="0">
              <a:latin typeface="HelveticaNeue"/>
            </a:endParaRPr>
          </a:p>
          <a:p>
            <a:endParaRPr lang="ar-SA" sz="3200" dirty="0">
              <a:latin typeface="Aharoni" panose="02010803020104030203" pitchFamily="2" charset="-79"/>
            </a:endParaRP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Talk about seasons</a:t>
            </a:r>
            <a:endParaRPr lang="ar-SA" sz="3200" dirty="0">
              <a:latin typeface="Aharoni" panose="02010803020104030203" pitchFamily="2" charset="-79"/>
            </a:endParaRPr>
          </a:p>
          <a:p>
            <a:endParaRPr lang="ar-SA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xmlns="" id="{FA5A33B3-82A2-4256-9C5A-BD824D16AE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082783" y="3044279"/>
            <a:ext cx="769442" cy="76944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xmlns="" id="{5C04D457-15D5-46B6-9A99-5AA469EBF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105102" y="4403929"/>
            <a:ext cx="769442" cy="7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2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tree, nature, pond&#10;&#10;Description automatically generated">
            <a:extLst>
              <a:ext uri="{FF2B5EF4-FFF2-40B4-BE49-F238E27FC236}">
                <a16:creationId xmlns:a16="http://schemas.microsoft.com/office/drawing/2014/main" xmlns="" id="{9EA83210-BC03-4D95-B4F4-D2C343FB9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9BA9C5A-63D1-4A2C-A838-659BF9815E79}"/>
              </a:ext>
            </a:extLst>
          </p:cNvPr>
          <p:cNvSpPr/>
          <p:nvPr/>
        </p:nvSpPr>
        <p:spPr>
          <a:xfrm>
            <a:off x="4512365" y="2421835"/>
            <a:ext cx="3167270" cy="20143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Name the four seasons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C89C806-2D02-4FFF-BEC0-015A9557231F}"/>
              </a:ext>
            </a:extLst>
          </p:cNvPr>
          <p:cNvSpPr/>
          <p:nvPr/>
        </p:nvSpPr>
        <p:spPr>
          <a:xfrm>
            <a:off x="6506818" y="5631022"/>
            <a:ext cx="5685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MyriadPro-Light"/>
              </a:rPr>
              <a:t>December 21 to March 20</a:t>
            </a:r>
            <a:r>
              <a:rPr lang="en-US" dirty="0">
                <a:solidFill>
                  <a:srgbClr val="000000"/>
                </a:solidFill>
                <a:latin typeface="MyriadPro-Light"/>
              </a:rPr>
              <a:t/>
            </a:r>
            <a:br>
              <a:rPr lang="en-US" dirty="0">
                <a:solidFill>
                  <a:srgbClr val="000000"/>
                </a:solidFill>
                <a:latin typeface="MyriadPro-Light"/>
              </a:rPr>
            </a:br>
            <a:endParaRPr lang="ar-S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4DFC38-C409-4D3E-8589-2E766E7B83A5}"/>
              </a:ext>
            </a:extLst>
          </p:cNvPr>
          <p:cNvSpPr/>
          <p:nvPr/>
        </p:nvSpPr>
        <p:spPr>
          <a:xfrm>
            <a:off x="-689108" y="2642657"/>
            <a:ext cx="5685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Pro-Light"/>
              </a:rPr>
              <a:t>March 21 to June 20</a:t>
            </a:r>
            <a:r>
              <a:rPr lang="en-US" dirty="0">
                <a:solidFill>
                  <a:srgbClr val="000000"/>
                </a:solidFill>
                <a:latin typeface="MyriadPro-Light"/>
              </a:rPr>
              <a:t/>
            </a:r>
            <a:br>
              <a:rPr lang="en-US" dirty="0">
                <a:solidFill>
                  <a:srgbClr val="000000"/>
                </a:solidFill>
                <a:latin typeface="MyriadPro-Light"/>
              </a:rPr>
            </a:br>
            <a:endParaRPr lang="ar-S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B7957C-CADE-49C3-A4F4-D9B30B4EC223}"/>
              </a:ext>
            </a:extLst>
          </p:cNvPr>
          <p:cNvSpPr/>
          <p:nvPr/>
        </p:nvSpPr>
        <p:spPr>
          <a:xfrm>
            <a:off x="6506818" y="1852425"/>
            <a:ext cx="5685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MyriadPro-Light"/>
              </a:rPr>
              <a:t>June 21 to September 21</a:t>
            </a:r>
            <a:r>
              <a:rPr lang="en-US" dirty="0">
                <a:solidFill>
                  <a:srgbClr val="000000"/>
                </a:solidFill>
                <a:latin typeface="MyriadPro-Light"/>
              </a:rPr>
              <a:t/>
            </a:r>
            <a:br>
              <a:rPr lang="en-US" dirty="0">
                <a:solidFill>
                  <a:srgbClr val="000000"/>
                </a:solidFill>
                <a:latin typeface="MyriadPro-Light"/>
              </a:rPr>
            </a:br>
            <a:endParaRPr lang="ar-S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344D282-57B8-4420-9A6E-296BFDD8290A}"/>
              </a:ext>
            </a:extLst>
          </p:cNvPr>
          <p:cNvSpPr/>
          <p:nvPr/>
        </p:nvSpPr>
        <p:spPr>
          <a:xfrm>
            <a:off x="-172280" y="5794947"/>
            <a:ext cx="6460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MyriadPro-Light"/>
              </a:rPr>
              <a:t>September 22 to December 20</a:t>
            </a:r>
            <a:r>
              <a:rPr lang="en-US" dirty="0">
                <a:solidFill>
                  <a:srgbClr val="000000"/>
                </a:solidFill>
                <a:latin typeface="MyriadPro-Light"/>
              </a:rPr>
              <a:t/>
            </a:r>
            <a:br>
              <a:rPr lang="en-US" dirty="0">
                <a:solidFill>
                  <a:srgbClr val="000000"/>
                </a:solidFill>
                <a:latin typeface="MyriadPro-Light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795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6C664BD-D954-414E-8528-B904B4B6F9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b="1018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0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800AEB-2CBD-4AE8-9917-9E48980B1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4" t="22346" r="23730" b="10340"/>
          <a:stretch/>
        </p:blipFill>
        <p:spPr>
          <a:xfrm>
            <a:off x="0" y="0"/>
            <a:ext cx="11169747" cy="68580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029D3F01-7CFB-4C9C-A15A-164EBEE2BD62}"/>
              </a:ext>
            </a:extLst>
          </p:cNvPr>
          <p:cNvSpPr/>
          <p:nvPr/>
        </p:nvSpPr>
        <p:spPr>
          <a:xfrm>
            <a:off x="2226363" y="351185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Where does it look hot?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BA08A7-540B-4674-989E-2DAABE275108}"/>
              </a:ext>
            </a:extLst>
          </p:cNvPr>
          <p:cNvSpPr/>
          <p:nvPr/>
        </p:nvSpPr>
        <p:spPr>
          <a:xfrm>
            <a:off x="3061252" y="2064028"/>
            <a:ext cx="3034748" cy="29154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2D36BCAF-6A3C-433D-8928-7A1025CF0FFE}"/>
              </a:ext>
            </a:extLst>
          </p:cNvPr>
          <p:cNvSpPr/>
          <p:nvPr/>
        </p:nvSpPr>
        <p:spPr>
          <a:xfrm>
            <a:off x="2670312" y="2292628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Does it look humid or dry there?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6CB04776-658B-4106-8A3B-122802AB2BCA}"/>
              </a:ext>
            </a:extLst>
          </p:cNvPr>
          <p:cNvSpPr/>
          <p:nvPr/>
        </p:nvSpPr>
        <p:spPr>
          <a:xfrm>
            <a:off x="954155" y="1374916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can people do in summer?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ED0BFC73-879A-41FC-A8A7-5D0769C52C17}"/>
              </a:ext>
            </a:extLst>
          </p:cNvPr>
          <p:cNvSpPr/>
          <p:nvPr/>
        </p:nvSpPr>
        <p:spPr>
          <a:xfrm>
            <a:off x="7832034" y="1636647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Where does it look cold?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26592BC-9F8F-43A6-8138-DB2D78D1AF99}"/>
              </a:ext>
            </a:extLst>
          </p:cNvPr>
          <p:cNvSpPr/>
          <p:nvPr/>
        </p:nvSpPr>
        <p:spPr>
          <a:xfrm>
            <a:off x="178904" y="3876261"/>
            <a:ext cx="2789583" cy="29154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5BAEE84B-9607-4475-9C0B-9CD41E08CAA6}"/>
              </a:ext>
            </a:extLst>
          </p:cNvPr>
          <p:cNvSpPr/>
          <p:nvPr/>
        </p:nvSpPr>
        <p:spPr>
          <a:xfrm>
            <a:off x="2251032" y="4668081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do you think the temperature is there?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AB9C50F-37AC-4ACD-BEA5-30EE4B9BE384}"/>
              </a:ext>
            </a:extLst>
          </p:cNvPr>
          <p:cNvCxnSpPr>
            <a:cxnSpLocks/>
          </p:cNvCxnSpPr>
          <p:nvPr/>
        </p:nvCxnSpPr>
        <p:spPr>
          <a:xfrm>
            <a:off x="3061252" y="6559826"/>
            <a:ext cx="9806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xmlns="" id="{A90C6489-3324-40FC-B32D-CE49AC8D2108}"/>
              </a:ext>
            </a:extLst>
          </p:cNvPr>
          <p:cNvSpPr/>
          <p:nvPr/>
        </p:nvSpPr>
        <p:spPr>
          <a:xfrm>
            <a:off x="5711686" y="5976735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can people do in winter? 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800AEB-2CBD-4AE8-9917-9E48980B1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4" t="22346" r="23730" b="10340"/>
          <a:stretch/>
        </p:blipFill>
        <p:spPr>
          <a:xfrm>
            <a:off x="0" y="0"/>
            <a:ext cx="11169747" cy="68580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029D3F01-7CFB-4C9C-A15A-164EBEE2BD62}"/>
              </a:ext>
            </a:extLst>
          </p:cNvPr>
          <p:cNvSpPr/>
          <p:nvPr/>
        </p:nvSpPr>
        <p:spPr>
          <a:xfrm>
            <a:off x="6665842" y="755382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time of the year is in Montreal?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2D36BCAF-6A3C-433D-8928-7A1025CF0FFE}"/>
              </a:ext>
            </a:extLst>
          </p:cNvPr>
          <p:cNvSpPr/>
          <p:nvPr/>
        </p:nvSpPr>
        <p:spPr>
          <a:xfrm>
            <a:off x="2868177" y="5334000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What’s the weather like?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6CB04776-658B-4106-8A3B-122802AB2BCA}"/>
              </a:ext>
            </a:extLst>
          </p:cNvPr>
          <p:cNvSpPr/>
          <p:nvPr/>
        </p:nvSpPr>
        <p:spPr>
          <a:xfrm>
            <a:off x="2968487" y="3876261"/>
            <a:ext cx="4200939" cy="1166177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time of year are there beautiful cherry blossoms in Japan?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ED0BFC73-879A-41FC-A8A7-5D0769C52C17}"/>
              </a:ext>
            </a:extLst>
          </p:cNvPr>
          <p:cNvSpPr/>
          <p:nvPr/>
        </p:nvSpPr>
        <p:spPr>
          <a:xfrm>
            <a:off x="7832034" y="1636647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What’s the weather like there?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26592BC-9F8F-43A6-8138-DB2D78D1AF99}"/>
              </a:ext>
            </a:extLst>
          </p:cNvPr>
          <p:cNvSpPr/>
          <p:nvPr/>
        </p:nvSpPr>
        <p:spPr>
          <a:xfrm>
            <a:off x="178904" y="3876261"/>
            <a:ext cx="2789583" cy="29154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AB9C50F-37AC-4ACD-BEA5-30EE4B9BE384}"/>
              </a:ext>
            </a:extLst>
          </p:cNvPr>
          <p:cNvCxnSpPr>
            <a:cxnSpLocks/>
          </p:cNvCxnSpPr>
          <p:nvPr/>
        </p:nvCxnSpPr>
        <p:spPr>
          <a:xfrm>
            <a:off x="9130747" y="4611757"/>
            <a:ext cx="6758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109942C-A41D-4997-9FD6-58D8CB170FDD}"/>
              </a:ext>
            </a:extLst>
          </p:cNvPr>
          <p:cNvCxnSpPr>
            <a:cxnSpLocks/>
          </p:cNvCxnSpPr>
          <p:nvPr/>
        </p:nvCxnSpPr>
        <p:spPr>
          <a:xfrm>
            <a:off x="8169965" y="2657062"/>
            <a:ext cx="5963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9CF3C13-BD08-4D4D-8C72-7E974352B751}"/>
              </a:ext>
            </a:extLst>
          </p:cNvPr>
          <p:cNvCxnSpPr>
            <a:cxnSpLocks/>
          </p:cNvCxnSpPr>
          <p:nvPr/>
        </p:nvCxnSpPr>
        <p:spPr>
          <a:xfrm>
            <a:off x="6871251" y="3074506"/>
            <a:ext cx="14511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7477BCF-6C64-4832-BCC9-A68841DD8E1C}"/>
              </a:ext>
            </a:extLst>
          </p:cNvPr>
          <p:cNvCxnSpPr>
            <a:cxnSpLocks/>
          </p:cNvCxnSpPr>
          <p:nvPr/>
        </p:nvCxnSpPr>
        <p:spPr>
          <a:xfrm>
            <a:off x="9130747" y="5201480"/>
            <a:ext cx="9409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5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F115B8-C11B-440C-B498-1519FC8185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77" t="23577" r="25115" b="808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SG Bk 4 F-SA_2020_2-02">
            <a:hlinkClick r:id="" action="ppaction://media"/>
            <a:extLst>
              <a:ext uri="{FF2B5EF4-FFF2-40B4-BE49-F238E27FC236}">
                <a16:creationId xmlns:a16="http://schemas.microsoft.com/office/drawing/2014/main" xmlns="" id="{1D14488E-CB60-4BE5-B774-2F74B662843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8407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3479" y="2617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2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1FBC33-093C-4456-AFDB-5B7C6BB288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23" t="50000" r="25115" b="13623"/>
          <a:stretch/>
        </p:blipFill>
        <p:spPr>
          <a:xfrm>
            <a:off x="903288" y="414940"/>
            <a:ext cx="10385423" cy="4251307"/>
          </a:xfrm>
          <a:prstGeom prst="rect">
            <a:avLst/>
          </a:prstGeom>
        </p:spPr>
      </p:pic>
      <p:pic>
        <p:nvPicPr>
          <p:cNvPr id="3" name="SG Bk 4 F-SA_2020_2-02">
            <a:hlinkClick r:id="" action="ppaction://media"/>
            <a:extLst>
              <a:ext uri="{FF2B5EF4-FFF2-40B4-BE49-F238E27FC236}">
                <a16:creationId xmlns:a16="http://schemas.microsoft.com/office/drawing/2014/main" xmlns="" id="{2D2A816C-9B95-45B4-AF2F-0FF59A72272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522" end="54653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826" y="188171"/>
            <a:ext cx="834888" cy="834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7774BF-1B7C-4234-B8BB-EC93D2F2576A}"/>
              </a:ext>
            </a:extLst>
          </p:cNvPr>
          <p:cNvSpPr txBox="1"/>
          <p:nvPr/>
        </p:nvSpPr>
        <p:spPr>
          <a:xfrm>
            <a:off x="2946952" y="4881246"/>
            <a:ext cx="52147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highlight>
                  <a:srgbClr val="FFFF00"/>
                </a:highlight>
              </a:rPr>
              <a:t>Where is ……….. from? </a:t>
            </a:r>
            <a:endParaRPr lang="ar-SA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020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215</Words>
  <Application>Microsoft Office PowerPoint</Application>
  <PresentationFormat>Custom</PresentationFormat>
  <Paragraphs>43</Paragraphs>
  <Slides>17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نورا العتيبي</dc:creator>
  <cp:lastModifiedBy>pc</cp:lastModifiedBy>
  <cp:revision>3</cp:revision>
  <dcterms:created xsi:type="dcterms:W3CDTF">2021-03-06T18:40:53Z</dcterms:created>
  <dcterms:modified xsi:type="dcterms:W3CDTF">2023-05-05T21:01:06Z</dcterms:modified>
</cp:coreProperties>
</file>