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78" r:id="rId6"/>
    <p:sldId id="261" r:id="rId7"/>
    <p:sldId id="279" r:id="rId8"/>
    <p:sldId id="272" r:id="rId9"/>
    <p:sldId id="280" r:id="rId10"/>
    <p:sldId id="281" r:id="rId11"/>
    <p:sldId id="282" r:id="rId12"/>
    <p:sldId id="283" r:id="rId13"/>
    <p:sldId id="275" r:id="rId14"/>
    <p:sldId id="284" r:id="rId15"/>
    <p:sldId id="285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C7"/>
    <a:srgbClr val="EE1C25"/>
    <a:srgbClr val="679AD2"/>
    <a:srgbClr val="18B26B"/>
    <a:srgbClr val="993366"/>
    <a:srgbClr val="FF9F46"/>
    <a:srgbClr val="FF7DFF"/>
    <a:srgbClr val="990099"/>
    <a:srgbClr val="E1A3C2"/>
    <a:srgbClr val="B5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12/10/44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5.emf"/><Relationship Id="rId2" Type="http://schemas.openxmlformats.org/officeDocument/2006/relationships/image" Target="../media/image1.png"/><Relationship Id="rId16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4.emf"/><Relationship Id="rId5" Type="http://schemas.microsoft.com/office/2007/relationships/hdphoto" Target="../media/hdphoto2.wdp"/><Relationship Id="rId15" Type="http://schemas.openxmlformats.org/officeDocument/2006/relationships/image" Target="../media/image37.png"/><Relationship Id="rId10" Type="http://schemas.openxmlformats.org/officeDocument/2006/relationships/image" Target="../media/image33.emf"/><Relationship Id="rId4" Type="http://schemas.openxmlformats.org/officeDocument/2006/relationships/image" Target="../media/image2.png"/><Relationship Id="rId9" Type="http://schemas.microsoft.com/office/2007/relationships/hdphoto" Target="../media/hdphoto8.wdp"/><Relationship Id="rId1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9.JPG"/><Relationship Id="rId5" Type="http://schemas.microsoft.com/office/2007/relationships/hdphoto" Target="../media/hdphoto2.wdp"/><Relationship Id="rId10" Type="http://schemas.openxmlformats.org/officeDocument/2006/relationships/image" Target="../media/image38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png"/><Relationship Id="rId3" Type="http://schemas.microsoft.com/office/2007/relationships/hdphoto" Target="../media/hdphoto11.wdp"/><Relationship Id="rId7" Type="http://schemas.microsoft.com/office/2007/relationships/hdphoto" Target="../media/hdphoto2.wdp"/><Relationship Id="rId12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8.wdp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5.png"/><Relationship Id="rId18" Type="http://schemas.microsoft.com/office/2007/relationships/hdphoto" Target="../media/hdphoto15.wdp"/><Relationship Id="rId3" Type="http://schemas.openxmlformats.org/officeDocument/2006/relationships/image" Target="../media/image42.png"/><Relationship Id="rId21" Type="http://schemas.openxmlformats.org/officeDocument/2006/relationships/image" Target="../media/image49.png"/><Relationship Id="rId7" Type="http://schemas.microsoft.com/office/2007/relationships/hdphoto" Target="../media/hdphoto1.wdp"/><Relationship Id="rId12" Type="http://schemas.openxmlformats.org/officeDocument/2006/relationships/image" Target="../media/image44.emf"/><Relationship Id="rId17" Type="http://schemas.openxmlformats.org/officeDocument/2006/relationships/image" Target="../media/image47.png"/><Relationship Id="rId2" Type="http://schemas.openxmlformats.org/officeDocument/2006/relationships/audio" Target="../media/audio3.wav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openxmlformats.org/officeDocument/2006/relationships/image" Target="../media/image43.emf"/><Relationship Id="rId15" Type="http://schemas.openxmlformats.org/officeDocument/2006/relationships/image" Target="../media/image46.png"/><Relationship Id="rId10" Type="http://schemas.openxmlformats.org/officeDocument/2006/relationships/image" Target="../media/image3.png"/><Relationship Id="rId19" Type="http://schemas.openxmlformats.org/officeDocument/2006/relationships/image" Target="../media/image48.png"/><Relationship Id="rId4" Type="http://schemas.microsoft.com/office/2007/relationships/hdphoto" Target="../media/hdphoto12.wdp"/><Relationship Id="rId9" Type="http://schemas.microsoft.com/office/2007/relationships/hdphoto" Target="../media/hdphoto2.wdp"/><Relationship Id="rId14" Type="http://schemas.microsoft.com/office/2007/relationships/hdphoto" Target="../media/hdphoto13.wdp"/><Relationship Id="rId22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1.JPG"/><Relationship Id="rId4" Type="http://schemas.openxmlformats.org/officeDocument/2006/relationships/image" Target="../media/image2.png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microsoft.com/office/2007/relationships/hdphoto" Target="../media/hdphoto18.wdp"/><Relationship Id="rId4" Type="http://schemas.openxmlformats.org/officeDocument/2006/relationships/image" Target="../media/image2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12" Type="http://schemas.openxmlformats.org/officeDocument/2006/relationships/image" Target="../media/image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6.emf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emf"/><Relationship Id="rId5" Type="http://schemas.microsoft.com/office/2007/relationships/hdphoto" Target="../media/hdphoto2.wdp"/><Relationship Id="rId10" Type="http://schemas.openxmlformats.org/officeDocument/2006/relationships/image" Target="../media/image18.emf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em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7.wdp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8.emf"/><Relationship Id="rId5" Type="http://schemas.microsoft.com/office/2007/relationships/hdphoto" Target="../media/hdphoto2.wdp"/><Relationship Id="rId10" Type="http://schemas.openxmlformats.org/officeDocument/2006/relationships/image" Target="../media/image27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30.emf"/><Relationship Id="rId5" Type="http://schemas.microsoft.com/office/2007/relationships/hdphoto" Target="../media/hdphoto2.wdp"/><Relationship Id="rId10" Type="http://schemas.openxmlformats.org/officeDocument/2006/relationships/image" Target="../media/image29.emf"/><Relationship Id="rId4" Type="http://schemas.openxmlformats.org/officeDocument/2006/relationships/image" Target="../media/image2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1510344" y="2191184"/>
            <a:ext cx="6437440" cy="1398024"/>
          </a:xfrm>
          <a:prstGeom prst="roundRect">
            <a:avLst/>
          </a:prstGeom>
          <a:solidFill>
            <a:srgbClr val="B6C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932" y="1886853"/>
            <a:ext cx="1821138" cy="1644433"/>
          </a:xfrm>
          <a:prstGeom prst="rect">
            <a:avLst/>
          </a:prstGeom>
        </p:spPr>
      </p:pic>
      <p:sp>
        <p:nvSpPr>
          <p:cNvPr id="41" name="مخطط انسيابي: محطة طرفية 40"/>
          <p:cNvSpPr/>
          <p:nvPr/>
        </p:nvSpPr>
        <p:spPr>
          <a:xfrm>
            <a:off x="8621714" y="2363767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428176" y="2429144"/>
            <a:ext cx="639707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أحدد ما إذا كانت الحوادث : </a:t>
            </a:r>
          </a:p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أكيدة ، أو أكثر احتمالاً ، أو أقل احتمالاً ، أو مستحيلة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7206">
            <a:off x="9156823" y="4131193"/>
            <a:ext cx="1924521" cy="1737786"/>
          </a:xfrm>
          <a:prstGeom prst="rect">
            <a:avLst/>
          </a:prstGeom>
        </p:spPr>
      </p:pic>
      <p:sp>
        <p:nvSpPr>
          <p:cNvPr id="48" name="مخطط انسيابي: محطة طرفية 47"/>
          <p:cNvSpPr/>
          <p:nvPr/>
        </p:nvSpPr>
        <p:spPr>
          <a:xfrm>
            <a:off x="9819319" y="4591329"/>
            <a:ext cx="1493067" cy="490785"/>
          </a:xfrm>
          <a:prstGeom prst="flowChartTerminator">
            <a:avLst/>
          </a:prstGeom>
          <a:ln>
            <a:solidFill>
              <a:srgbClr val="C8DAB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الـمـفـردات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6575259" y="154427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5912180" y="4712585"/>
            <a:ext cx="2158136" cy="695327"/>
          </a:xfrm>
          <a:prstGeom prst="roundRect">
            <a:avLst/>
          </a:prstGeom>
          <a:solidFill>
            <a:srgbClr val="D9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ربع نص 39"/>
          <p:cNvSpPr txBox="1"/>
          <p:nvPr/>
        </p:nvSpPr>
        <p:spPr>
          <a:xfrm>
            <a:off x="6088020" y="4820504"/>
            <a:ext cx="1913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الاحـتـمال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33" b="971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97" t="8634" r="11193" b="2730"/>
          <a:stretch/>
        </p:blipFill>
        <p:spPr>
          <a:xfrm>
            <a:off x="4559651" y="4177237"/>
            <a:ext cx="1710250" cy="2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19" grpId="0"/>
      <p:bldP spid="48" grpId="0" animBg="1"/>
      <p:bldP spid="34" grpId="0" animBg="1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132634" y="5457712"/>
            <a:ext cx="28212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كيس فيه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كرات زرقاء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285" y="1418993"/>
            <a:ext cx="6635320" cy="72833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8439" y="2411652"/>
            <a:ext cx="3999000" cy="7566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6300" y="2423576"/>
            <a:ext cx="3741000" cy="78893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56" l="3111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01" y="3283946"/>
            <a:ext cx="1953265" cy="195326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9755803" y="4641672"/>
            <a:ext cx="473507" cy="468001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9390768" y="4706412"/>
            <a:ext cx="473507" cy="468001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8980192" y="4532978"/>
            <a:ext cx="473507" cy="468001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9840174" y="4202344"/>
            <a:ext cx="473507" cy="468001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9437392" y="4275379"/>
            <a:ext cx="473507" cy="468001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9106602" y="4101945"/>
            <a:ext cx="473507" cy="468001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1725950" y="5457712"/>
            <a:ext cx="32710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كيس فيه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كرات حمراء فقط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7" name="صورة 4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56" l="3111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657" y="3283945"/>
            <a:ext cx="1953265" cy="1953265"/>
          </a:xfrm>
          <a:prstGeom prst="rect">
            <a:avLst/>
          </a:prstGeom>
        </p:spPr>
      </p:pic>
      <p:sp>
        <p:nvSpPr>
          <p:cNvPr id="19" name="شكل بيضاوي 18"/>
          <p:cNvSpPr/>
          <p:nvPr/>
        </p:nvSpPr>
        <p:spPr>
          <a:xfrm>
            <a:off x="3476130" y="4755006"/>
            <a:ext cx="418011" cy="400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 rot="4124138">
            <a:off x="2982936" y="4740115"/>
            <a:ext cx="418011" cy="400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2827386" y="4331633"/>
            <a:ext cx="418011" cy="400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3265693" y="4364330"/>
            <a:ext cx="418011" cy="400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3721364" y="4331633"/>
            <a:ext cx="418011" cy="40059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06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19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139793" y="5547497"/>
            <a:ext cx="1689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أكثر احتمالاً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7492" y="2090652"/>
            <a:ext cx="6063001" cy="333680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6" b="50618"/>
          <a:stretch/>
        </p:blipFill>
        <p:spPr>
          <a:xfrm>
            <a:off x="1293615" y="3533779"/>
            <a:ext cx="1194149" cy="117583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0" b="50618"/>
          <a:stretch/>
        </p:blipFill>
        <p:spPr>
          <a:xfrm>
            <a:off x="2650858" y="4903255"/>
            <a:ext cx="1181750" cy="1167462"/>
          </a:xfrm>
          <a:prstGeom prst="rect">
            <a:avLst/>
          </a:prstGeom>
        </p:spPr>
      </p:pic>
      <p:pic>
        <p:nvPicPr>
          <p:cNvPr id="40" name="صورة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7" r="50490" b="1330"/>
          <a:stretch/>
        </p:blipFill>
        <p:spPr>
          <a:xfrm>
            <a:off x="3983303" y="2270362"/>
            <a:ext cx="1181750" cy="1155893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4119154" y="2525142"/>
            <a:ext cx="703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7" r="50490" b="1330"/>
          <a:stretch/>
        </p:blipFill>
        <p:spPr>
          <a:xfrm>
            <a:off x="2650858" y="2270362"/>
            <a:ext cx="1181750" cy="1155893"/>
          </a:xfrm>
          <a:prstGeom prst="rect">
            <a:avLst/>
          </a:prstGeom>
        </p:spPr>
      </p:pic>
      <p:sp>
        <p:nvSpPr>
          <p:cNvPr id="55" name="مربع نص 54"/>
          <p:cNvSpPr txBox="1"/>
          <p:nvPr/>
        </p:nvSpPr>
        <p:spPr>
          <a:xfrm>
            <a:off x="2786709" y="2525142"/>
            <a:ext cx="703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56" name="صورة 5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7" r="50490" b="1330"/>
          <a:stretch/>
        </p:blipFill>
        <p:spPr>
          <a:xfrm>
            <a:off x="1306014" y="2270362"/>
            <a:ext cx="1181750" cy="1155893"/>
          </a:xfrm>
          <a:prstGeom prst="rect">
            <a:avLst/>
          </a:prstGeom>
        </p:spPr>
      </p:pic>
      <p:sp>
        <p:nvSpPr>
          <p:cNvPr id="57" name="مربع نص 56"/>
          <p:cNvSpPr txBox="1"/>
          <p:nvPr/>
        </p:nvSpPr>
        <p:spPr>
          <a:xfrm>
            <a:off x="1441865" y="2525142"/>
            <a:ext cx="703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61" name="صورة 6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7" r="50490" b="1330"/>
          <a:stretch/>
        </p:blipFill>
        <p:spPr>
          <a:xfrm>
            <a:off x="3983303" y="3506220"/>
            <a:ext cx="1181750" cy="1155893"/>
          </a:xfrm>
          <a:prstGeom prst="rect">
            <a:avLst/>
          </a:prstGeom>
        </p:spPr>
      </p:pic>
      <p:sp>
        <p:nvSpPr>
          <p:cNvPr id="62" name="مربع نص 61"/>
          <p:cNvSpPr txBox="1"/>
          <p:nvPr/>
        </p:nvSpPr>
        <p:spPr>
          <a:xfrm>
            <a:off x="4119154" y="3761000"/>
            <a:ext cx="703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pic>
        <p:nvPicPr>
          <p:cNvPr id="63" name="صورة 6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7" r="50490" b="1330"/>
          <a:stretch/>
        </p:blipFill>
        <p:spPr>
          <a:xfrm>
            <a:off x="2650858" y="3492582"/>
            <a:ext cx="1181750" cy="1155893"/>
          </a:xfrm>
          <a:prstGeom prst="rect">
            <a:avLst/>
          </a:prstGeom>
        </p:spPr>
      </p:pic>
      <p:sp>
        <p:nvSpPr>
          <p:cNvPr id="64" name="مربع نص 63"/>
          <p:cNvSpPr txBox="1"/>
          <p:nvPr/>
        </p:nvSpPr>
        <p:spPr>
          <a:xfrm>
            <a:off x="2786709" y="3747362"/>
            <a:ext cx="703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C00000"/>
                </a:solidFill>
              </a:rPr>
              <a:t>س</a:t>
            </a:r>
            <a:endParaRPr lang="ar-SA" sz="3600" b="1" dirty="0">
              <a:solidFill>
                <a:srgbClr val="C00000"/>
              </a:solidFill>
            </a:endParaRPr>
          </a:p>
        </p:txBody>
      </p:sp>
      <p:sp>
        <p:nvSpPr>
          <p:cNvPr id="65" name="مربع نص 64"/>
          <p:cNvSpPr txBox="1"/>
          <p:nvPr/>
        </p:nvSpPr>
        <p:spPr>
          <a:xfrm>
            <a:off x="1411559" y="3759052"/>
            <a:ext cx="7036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70C0"/>
                </a:solidFill>
              </a:rPr>
              <a:t>ع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66" name="مربع نص 65"/>
          <p:cNvSpPr txBox="1"/>
          <p:nvPr/>
        </p:nvSpPr>
        <p:spPr>
          <a:xfrm>
            <a:off x="2821545" y="5122343"/>
            <a:ext cx="6139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993366"/>
                </a:solidFill>
              </a:rPr>
              <a:t>ن</a:t>
            </a:r>
            <a:endParaRPr lang="ar-SA" sz="3600" b="1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صورة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72" y="3658893"/>
            <a:ext cx="3840105" cy="2265662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7704328" y="4680845"/>
            <a:ext cx="16899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أقل احتمالاً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1396" y="2250398"/>
            <a:ext cx="5856601" cy="2198667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811" b="82883" l="13934" r="803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11802" r="20398" b="18185"/>
          <a:stretch/>
        </p:blipFill>
        <p:spPr>
          <a:xfrm>
            <a:off x="2846502" y="3793546"/>
            <a:ext cx="473507" cy="468001"/>
          </a:xfrm>
          <a:prstGeom prst="rect">
            <a:avLst/>
          </a:prstGeom>
        </p:spPr>
      </p:pic>
      <p:sp>
        <p:nvSpPr>
          <p:cNvPr id="42" name="شكل بيضاوي 41"/>
          <p:cNvSpPr/>
          <p:nvPr/>
        </p:nvSpPr>
        <p:spPr>
          <a:xfrm>
            <a:off x="3320009" y="3851811"/>
            <a:ext cx="452846" cy="46527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2418479" y="3658893"/>
            <a:ext cx="452846" cy="46527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3797782" y="3804293"/>
            <a:ext cx="452846" cy="46527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4240125" y="3746972"/>
            <a:ext cx="452846" cy="46527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2724520" y="3313184"/>
            <a:ext cx="452846" cy="46527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3176619" y="3414650"/>
            <a:ext cx="452846" cy="46527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3636378" y="3386121"/>
            <a:ext cx="452846" cy="46527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4083612" y="3309811"/>
            <a:ext cx="452846" cy="46527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3402815" y="3000160"/>
            <a:ext cx="452846" cy="46527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8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 animBg="1"/>
      <p:bldP spid="44" grpId="0" animBg="1"/>
      <p:bldP spid="45" grpId="0" animBg="1"/>
      <p:bldP spid="46" grpId="0" animBg="1"/>
      <p:bldP spid="47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63" b="70636" l="29875" r="47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54" t="45333" r="53191" b="30158"/>
          <a:stretch/>
        </p:blipFill>
        <p:spPr>
          <a:xfrm>
            <a:off x="656076" y="3635426"/>
            <a:ext cx="642688" cy="67916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65" y="1849823"/>
            <a:ext cx="9457391" cy="4839901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1656" y="797405"/>
            <a:ext cx="6011401" cy="10605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204628" y="3496906"/>
            <a:ext cx="84185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لأن المؤشر لا يمكن أن يقف عند اللون البرتقالي لعدم وجود هذا اللون على القرص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143" b="45927" l="28688" r="4693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3" t="20444" r="53191" b="54667"/>
          <a:stretch/>
        </p:blipFill>
        <p:spPr>
          <a:xfrm>
            <a:off x="659739" y="2975334"/>
            <a:ext cx="641864" cy="669178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599" b="69472" l="46000" r="6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44" t="45091" r="36135" b="30725"/>
          <a:stretch/>
        </p:blipFill>
        <p:spPr>
          <a:xfrm>
            <a:off x="1295118" y="3634087"/>
            <a:ext cx="671757" cy="658587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0770" b="45479" l="46625" r="63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09" t="18159" r="36170" b="54667"/>
          <a:stretch/>
        </p:blipFill>
        <p:spPr>
          <a:xfrm>
            <a:off x="1297404" y="2912473"/>
            <a:ext cx="669100" cy="731520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86" y="2136243"/>
            <a:ext cx="1156890" cy="115689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836" b="95508" l="5469" r="949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60" y="5330609"/>
            <a:ext cx="1413692" cy="14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١١٢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9" name="صورة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1656" y="797405"/>
            <a:ext cx="6011401" cy="10605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5129349" y="3504855"/>
            <a:ext cx="15259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مـستـحـيـل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9"/>
          <a:stretch/>
        </p:blipFill>
        <p:spPr>
          <a:xfrm>
            <a:off x="1370376" y="2086948"/>
            <a:ext cx="10058400" cy="1353315"/>
          </a:xfrm>
          <a:prstGeom prst="rect">
            <a:avLst/>
          </a:prstGeom>
        </p:spPr>
      </p:pic>
      <p:sp>
        <p:nvSpPr>
          <p:cNvPr id="27" name="مربع نص 26"/>
          <p:cNvSpPr txBox="1"/>
          <p:nvPr/>
        </p:nvSpPr>
        <p:spPr>
          <a:xfrm>
            <a:off x="809897" y="4428162"/>
            <a:ext cx="7579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لأن البقرة ليس لها أجنحة وغير قادرة على الطيران كالعصفور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6"/>
          <a:stretch/>
        </p:blipFill>
        <p:spPr>
          <a:xfrm>
            <a:off x="8604655" y="3109603"/>
            <a:ext cx="2472719" cy="35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1799" t="1144" r="1219" b="2507"/>
          <a:stretch/>
        </p:blipFill>
        <p:spPr>
          <a:xfrm>
            <a:off x="1448114" y="1379923"/>
            <a:ext cx="8969829" cy="512934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4" b="58745" l="0" r="57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26" b="40952"/>
          <a:stretch/>
        </p:blipFill>
        <p:spPr>
          <a:xfrm>
            <a:off x="10234753" y="2400439"/>
            <a:ext cx="1742472" cy="2478748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7358742" y="5277394"/>
            <a:ext cx="923109" cy="42672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711587" y="5712823"/>
            <a:ext cx="1201054" cy="49163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97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582" r="5403" b="4204"/>
          <a:stretch/>
        </p:blipFill>
        <p:spPr>
          <a:xfrm>
            <a:off x="7363577" y="4039005"/>
            <a:ext cx="2538539" cy="2713369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122">
            <a:off x="10663312" y="1546131"/>
            <a:ext cx="997038" cy="900297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10042577" y="1743339"/>
            <a:ext cx="1119254" cy="376818"/>
          </a:xfrm>
          <a:prstGeom prst="flowChartTerminator">
            <a:avLst/>
          </a:prstGeom>
          <a:ln>
            <a:solidFill>
              <a:srgbClr val="B5BC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ا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ســتعــد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007899" y="1931748"/>
            <a:ext cx="4894217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في الكيس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٨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كرات ، واحدة منها زرقاء ، والبقية حمراء .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إذا سحبت نورة كرة من غير أن تنظر في الكيس ، فما احتمال أن تكون هذه الكرة زرقاء ؟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2690" y="1770999"/>
            <a:ext cx="3206759" cy="2623477"/>
          </a:xfrm>
          <a:prstGeom prst="rect">
            <a:avLst/>
          </a:prstGeom>
        </p:spPr>
      </p:pic>
      <p:sp>
        <p:nvSpPr>
          <p:cNvPr id="7" name="سهم إلى اليمين 6"/>
          <p:cNvSpPr/>
          <p:nvPr/>
        </p:nvSpPr>
        <p:spPr>
          <a:xfrm flipH="1">
            <a:off x="4707137" y="5183323"/>
            <a:ext cx="1633399" cy="921642"/>
          </a:xfrm>
          <a:prstGeom prst="rightArrow">
            <a:avLst/>
          </a:prstGeom>
          <a:solidFill>
            <a:srgbClr val="E3ABC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/>
        </p:blipFill>
        <p:spPr>
          <a:xfrm flipH="1">
            <a:off x="8874656" y="1651907"/>
            <a:ext cx="2743932" cy="4074032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427681" y="1659714"/>
            <a:ext cx="52651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يمكنني أن أستعمل الكلمات لوصف </a:t>
            </a:r>
            <a:r>
              <a:rPr lang="ar-SA" sz="2400" b="1" dirty="0" smtClean="0">
                <a:solidFill>
                  <a:srgbClr val="FF0000"/>
                </a:solidFill>
              </a:rPr>
              <a:t>الاحتمال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593" y="2527647"/>
            <a:ext cx="6883632" cy="37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11"/>
          <a:stretch/>
        </p:blipFill>
        <p:spPr>
          <a:xfrm>
            <a:off x="5717308" y="1412351"/>
            <a:ext cx="5595078" cy="52886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05"/>
          <a:stretch/>
        </p:blipFill>
        <p:spPr>
          <a:xfrm>
            <a:off x="4027068" y="2043300"/>
            <a:ext cx="7354520" cy="64794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0" b="41941"/>
          <a:stretch/>
        </p:blipFill>
        <p:spPr>
          <a:xfrm>
            <a:off x="1225392" y="1828965"/>
            <a:ext cx="2372191" cy="296440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17"/>
          <a:stretch/>
        </p:blipFill>
        <p:spPr>
          <a:xfrm>
            <a:off x="3662418" y="4150200"/>
            <a:ext cx="7719170" cy="827518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5491227" y="2877180"/>
            <a:ext cx="4553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توجد كرة واحدة زرقاء من الكرات الثماني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519372" y="3513690"/>
            <a:ext cx="81109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فإن احتمال أن تكون الكرة التي ستسحبها نورة زرقاء هو </a:t>
            </a:r>
            <a:r>
              <a:rPr lang="ar-SA" sz="2400" b="1" dirty="0" smtClean="0">
                <a:solidFill>
                  <a:srgbClr val="00B050"/>
                </a:solidFill>
              </a:rPr>
              <a:t>الأقل احتمالاً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245411" y="5093489"/>
            <a:ext cx="4553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1">
                    <a:lumMod val="75000"/>
                  </a:schemeClr>
                </a:solidFill>
              </a:rPr>
              <a:t>ي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وجد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كرات حمراء من بين الكرات الثماني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270605" y="5751558"/>
            <a:ext cx="81109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لذا فإن احتمال أن تكون الكرة التي ستسحبها نورة حمراء هو </a:t>
            </a:r>
            <a:r>
              <a:rPr lang="ar-SA" sz="2400" b="1" dirty="0" smtClean="0">
                <a:solidFill>
                  <a:srgbClr val="00B050"/>
                </a:solidFill>
              </a:rPr>
              <a:t>الأكثر احتمالاً </a:t>
            </a:r>
            <a:endParaRPr lang="ar-SA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7" name="مخطط انسيابي: محطة طرفية 26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460705" y="175982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364728" y="3929116"/>
            <a:ext cx="691141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بما أن الأعداد (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) كلها أكبر من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، فإنه من </a:t>
            </a:r>
            <a:r>
              <a:rPr lang="ar-SA" sz="2800" b="1" dirty="0" smtClean="0">
                <a:solidFill>
                  <a:srgbClr val="00B050"/>
                </a:solidFill>
              </a:rPr>
              <a:t>المؤكد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أن مؤشر القرص سيقف عند عدد أكبر من العدد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0"/>
          <a:stretch/>
        </p:blipFill>
        <p:spPr>
          <a:xfrm>
            <a:off x="5110525" y="1400579"/>
            <a:ext cx="5986734" cy="73132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1"/>
          <a:stretch/>
        </p:blipFill>
        <p:spPr>
          <a:xfrm>
            <a:off x="2712305" y="2290045"/>
            <a:ext cx="8472829" cy="120600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137" y="3125710"/>
            <a:ext cx="2734800" cy="25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1010569" y="2015703"/>
            <a:ext cx="955878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أصف احتمال وقوف المؤشر عند كل لون من ألوان القرص وأكتب ( أكيد ، أكثر احتمالاً ، أقل احتمالاً ، مستحيل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8553" y="2960108"/>
            <a:ext cx="2459317" cy="246567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0949" y="2722308"/>
            <a:ext cx="1651200" cy="6596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14012" y="3589506"/>
            <a:ext cx="1573800" cy="666067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6903" y="4360381"/>
            <a:ext cx="1522200" cy="60786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4595" y="5183323"/>
            <a:ext cx="3612000" cy="711333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6634441" y="2926431"/>
            <a:ext cx="164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 احتمالاً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6634441" y="3716274"/>
            <a:ext cx="164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أكثر احتمالاً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7078288" y="4510945"/>
            <a:ext cx="1202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5523262" y="5342992"/>
            <a:ext cx="1033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أكــيـد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869" y="1364102"/>
            <a:ext cx="5934001" cy="2547867"/>
          </a:xfrm>
          <a:prstGeom prst="rect">
            <a:avLst/>
          </a:prstGeom>
        </p:spPr>
      </p:pic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160315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78" b="9003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01" b="9968"/>
          <a:stretch/>
        </p:blipFill>
        <p:spPr>
          <a:xfrm>
            <a:off x="10482500" y="1393013"/>
            <a:ext cx="756042" cy="609600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9361714" y="1493161"/>
            <a:ext cx="1083864" cy="409303"/>
          </a:xfrm>
          <a:prstGeom prst="flowChartAlternateProcess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أتــأكـــد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مستطيل مستدير الزوايا 45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090701" y="3426255"/>
            <a:ext cx="164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18" b="97990" l="7087" r="93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1" y="1895180"/>
            <a:ext cx="2559792" cy="200550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8887" y="4211084"/>
            <a:ext cx="6063001" cy="1623134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2299554" y="5746962"/>
            <a:ext cx="82150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الحدث الأكيد سيحدث فعلاً بنسبة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 ٪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، بينما الحدث الأكثر احتمالاً تبقى هناك فرصة لعدم حدوثه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6630" y="3078578"/>
            <a:ext cx="3132430" cy="2159110"/>
          </a:xfrm>
          <a:prstGeom prst="rect">
            <a:avLst/>
          </a:prstGeom>
        </p:spPr>
      </p:pic>
      <p:sp>
        <p:nvSpPr>
          <p:cNvPr id="76" name="مربع نص 75"/>
          <p:cNvSpPr txBox="1"/>
          <p:nvPr/>
        </p:nvSpPr>
        <p:spPr>
          <a:xfrm>
            <a:off x="2978848" y="2078429"/>
            <a:ext cx="7192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أصف احتمال اختيار كل لون ، وأكتب ( أكيد ، أكثر احتمالاً ، أقل احتمالاً ، مستحيل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/>
          <a:srcRect l="69662" b="54546"/>
          <a:stretch/>
        </p:blipFill>
        <p:spPr>
          <a:xfrm>
            <a:off x="8651008" y="2686585"/>
            <a:ext cx="1737637" cy="72895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1"/>
          <a:srcRect l="68398" t="44163"/>
          <a:stretch/>
        </p:blipFill>
        <p:spPr>
          <a:xfrm>
            <a:off x="8668426" y="4429521"/>
            <a:ext cx="1810063" cy="89548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11"/>
          <a:srcRect l="18982" r="46503" b="54208"/>
          <a:stretch/>
        </p:blipFill>
        <p:spPr>
          <a:xfrm>
            <a:off x="8456719" y="3579706"/>
            <a:ext cx="1976847" cy="73437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/>
          <a:srcRect t="41991" r="47415"/>
          <a:stretch/>
        </p:blipFill>
        <p:spPr>
          <a:xfrm>
            <a:off x="7421719" y="5183323"/>
            <a:ext cx="3011847" cy="930318"/>
          </a:xfrm>
          <a:prstGeom prst="rect">
            <a:avLst/>
          </a:prstGeom>
        </p:spPr>
      </p:pic>
      <p:sp>
        <p:nvSpPr>
          <p:cNvPr id="78" name="مربع نص 77"/>
          <p:cNvSpPr txBox="1"/>
          <p:nvPr/>
        </p:nvSpPr>
        <p:spPr>
          <a:xfrm>
            <a:off x="7209728" y="2912444"/>
            <a:ext cx="1202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مربع نص 78"/>
          <p:cNvSpPr txBox="1"/>
          <p:nvPr/>
        </p:nvSpPr>
        <p:spPr>
          <a:xfrm>
            <a:off x="6669310" y="3800880"/>
            <a:ext cx="164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 احتمالاً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0" name="مربع نص 79"/>
          <p:cNvSpPr txBox="1"/>
          <p:nvPr/>
        </p:nvSpPr>
        <p:spPr>
          <a:xfrm>
            <a:off x="7139793" y="4603026"/>
            <a:ext cx="1202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مربع نص 80"/>
          <p:cNvSpPr txBox="1"/>
          <p:nvPr/>
        </p:nvSpPr>
        <p:spPr>
          <a:xfrm>
            <a:off x="6575259" y="5413864"/>
            <a:ext cx="10333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أكــيـد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طيل ذو زاويتين مستديرتين في نفس الجانب 38"/>
          <p:cNvSpPr/>
          <p:nvPr/>
        </p:nvSpPr>
        <p:spPr>
          <a:xfrm flipV="1">
            <a:off x="57731" y="49789"/>
            <a:ext cx="1146623" cy="1700972"/>
          </a:xfrm>
          <a:prstGeom prst="round2Same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/>
          <p:cNvSpPr/>
          <p:nvPr/>
        </p:nvSpPr>
        <p:spPr>
          <a:xfrm>
            <a:off x="10916206" y="683557"/>
            <a:ext cx="322336" cy="696366"/>
          </a:xfrm>
          <a:prstGeom prst="rect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/>
          <p:cNvSpPr/>
          <p:nvPr/>
        </p:nvSpPr>
        <p:spPr>
          <a:xfrm>
            <a:off x="11312386" y="212567"/>
            <a:ext cx="322336" cy="134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11708566" y="657112"/>
            <a:ext cx="322336" cy="1341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ذو زاويتين مستديرتين في نفس الجانب 7"/>
          <p:cNvSpPr/>
          <p:nvPr/>
        </p:nvSpPr>
        <p:spPr>
          <a:xfrm flipV="1">
            <a:off x="55160" y="52807"/>
            <a:ext cx="12073194" cy="667336"/>
          </a:xfrm>
          <a:prstGeom prst="round2SameRect">
            <a:avLst/>
          </a:prstGeom>
          <a:solidFill>
            <a:srgbClr val="A4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10606900" y="175569"/>
            <a:ext cx="1371600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العاشر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7898674" y="158813"/>
            <a:ext cx="2473214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عرض البيانات وتفسيرها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3" b="994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5813" r="15979" b="3379"/>
          <a:stretch/>
        </p:blipFill>
        <p:spPr>
          <a:xfrm flipH="1">
            <a:off x="124105" y="5183323"/>
            <a:ext cx="1185818" cy="1598137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134" y="5899703"/>
            <a:ext cx="899175" cy="899175"/>
          </a:xfrm>
          <a:prstGeom prst="rect">
            <a:avLst/>
          </a:prstGeom>
        </p:spPr>
      </p:pic>
      <p:sp>
        <p:nvSpPr>
          <p:cNvPr id="38" name="مستطيل ذو زاويتين مستديرتين في نفس الجانب 37"/>
          <p:cNvSpPr/>
          <p:nvPr/>
        </p:nvSpPr>
        <p:spPr>
          <a:xfrm flipV="1">
            <a:off x="438152" y="52807"/>
            <a:ext cx="1154538" cy="1218644"/>
          </a:xfrm>
          <a:prstGeom prst="round2Same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6" y="1770999"/>
            <a:ext cx="793068" cy="793068"/>
          </a:xfrm>
          <a:prstGeom prst="rect">
            <a:avLst/>
          </a:prstGeom>
        </p:spPr>
      </p:pic>
      <p:sp>
        <p:nvSpPr>
          <p:cNvPr id="24" name="مخطط انسيابي: محطة طرفية 23"/>
          <p:cNvSpPr/>
          <p:nvPr/>
        </p:nvSpPr>
        <p:spPr>
          <a:xfrm>
            <a:off x="455853" y="175569"/>
            <a:ext cx="1109432" cy="455324"/>
          </a:xfrm>
          <a:prstGeom prst="flowChartTerminator">
            <a:avLst/>
          </a:prstGeom>
          <a:ln>
            <a:solidFill>
              <a:srgbClr val="A4BFD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١١١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مخطط انسيابي: محطة طرفية 58"/>
          <p:cNvSpPr/>
          <p:nvPr/>
        </p:nvSpPr>
        <p:spPr>
          <a:xfrm>
            <a:off x="6575259" y="154430"/>
            <a:ext cx="1129069" cy="45532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A4BFD4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١٠ –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٦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مخطط انسيابي: معالجة متعاقبة 47"/>
          <p:cNvSpPr/>
          <p:nvPr/>
        </p:nvSpPr>
        <p:spPr>
          <a:xfrm>
            <a:off x="8315230" y="1553687"/>
            <a:ext cx="2276938" cy="409303"/>
          </a:xfrm>
          <a:prstGeom prst="flowChartAlternateProcess">
            <a:avLst/>
          </a:prstGeom>
          <a:solidFill>
            <a:srgbClr val="FE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تدرب وحل المسائل 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999" y="1358768"/>
            <a:ext cx="659850" cy="659850"/>
          </a:xfrm>
          <a:prstGeom prst="rect">
            <a:avLst/>
          </a:prstGeom>
        </p:spPr>
      </p:pic>
      <p:sp>
        <p:nvSpPr>
          <p:cNvPr id="60" name="مستطيل مستدير الزوايا 59"/>
          <p:cNvSpPr/>
          <p:nvPr/>
        </p:nvSpPr>
        <p:spPr>
          <a:xfrm>
            <a:off x="9396549" y="858154"/>
            <a:ext cx="1474668" cy="473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الاحــتمــال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814" y="2795579"/>
            <a:ext cx="3999000" cy="2425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1"/>
          <a:srcRect b="50993"/>
          <a:stretch/>
        </p:blipFill>
        <p:spPr>
          <a:xfrm>
            <a:off x="8456883" y="2754576"/>
            <a:ext cx="1677000" cy="766932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/>
          <a:srcRect t="45131"/>
          <a:stretch/>
        </p:blipFill>
        <p:spPr>
          <a:xfrm>
            <a:off x="8505155" y="4405457"/>
            <a:ext cx="1677000" cy="85866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5592" y="3578719"/>
            <a:ext cx="1677000" cy="69193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0" b="87481"/>
          <a:stretch/>
        </p:blipFill>
        <p:spPr>
          <a:xfrm>
            <a:off x="8383461" y="5241689"/>
            <a:ext cx="1767840" cy="544302"/>
          </a:xfrm>
          <a:prstGeom prst="rect">
            <a:avLst/>
          </a:prstGeom>
        </p:spPr>
      </p:pic>
      <p:sp>
        <p:nvSpPr>
          <p:cNvPr id="30" name="مربع نص 29"/>
          <p:cNvSpPr txBox="1"/>
          <p:nvPr/>
        </p:nvSpPr>
        <p:spPr>
          <a:xfrm>
            <a:off x="6469886" y="2964590"/>
            <a:ext cx="164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 احتمالاً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6487304" y="3808987"/>
            <a:ext cx="16459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أكثر احتمالاً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913736" y="4603957"/>
            <a:ext cx="1202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6931154" y="5398927"/>
            <a:ext cx="12020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مستحيل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978848" y="2078429"/>
            <a:ext cx="71928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أصف احتمال اختيار كل لون ، وأكتب ( أكيد ، أكثر احتمالاً ، أقل احتمالاً ، مستحيل )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473</Words>
  <Application>Microsoft Office PowerPoint</Application>
  <PresentationFormat>شاشة عريضة</PresentationFormat>
  <Paragraphs>127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219</cp:revision>
  <dcterms:created xsi:type="dcterms:W3CDTF">2022-12-02T21:48:32Z</dcterms:created>
  <dcterms:modified xsi:type="dcterms:W3CDTF">2023-05-02T08:45:50Z</dcterms:modified>
</cp:coreProperties>
</file>