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8" r:id="rId4"/>
    <p:sldId id="259" r:id="rId5"/>
    <p:sldId id="270" r:id="rId6"/>
    <p:sldId id="267" r:id="rId7"/>
    <p:sldId id="268" r:id="rId8"/>
    <p:sldId id="271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69" r:id="rId17"/>
    <p:sldId id="272" r:id="rId18"/>
    <p:sldId id="285" r:id="rId19"/>
    <p:sldId id="273" r:id="rId20"/>
    <p:sldId id="274" r:id="rId21"/>
    <p:sldId id="275" r:id="rId22"/>
    <p:sldId id="276" r:id="rId23"/>
    <p:sldId id="257" r:id="rId24"/>
  </p:sldIdLst>
  <p:sldSz cx="12192000" cy="6858000"/>
  <p:notesSz cx="6858000" cy="9144000"/>
  <p:embeddedFontLst>
    <p:embeddedFont>
      <p:font typeface="Sultan bold" pitchFamily="2" charset="-78"/>
      <p:regular r:id="rId26"/>
    </p:embeddedFont>
    <p:embeddedFont>
      <p:font typeface="AGA Aladdin Regular" pitchFamily="2" charset="-78"/>
      <p:regular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Segoe UI Semibold" panose="020B0702040204020203" pitchFamily="34" charset="0"/>
      <p:bold r:id="rId30"/>
    </p:embeddedFont>
    <p:embeddedFont>
      <p:font typeface="رموز الرياضيات العربية" panose="02020603050405020304" pitchFamily="18" charset="0"/>
      <p:regular r:id="rId31"/>
    </p:embeddedFont>
  </p:embeddedFontLst>
  <p:custDataLst>
    <p:tags r:id="rId3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  <p14:sldId id="277"/>
          </p14:sldIdLst>
        </p14:section>
        <p14:section name="العرض" id="{48963CF3-EB28-48E7-A90B-4A9D6B255E04}">
          <p14:sldIdLst>
            <p14:sldId id="258"/>
            <p14:sldId id="259"/>
            <p14:sldId id="270"/>
            <p14:sldId id="267"/>
            <p14:sldId id="268"/>
            <p14:sldId id="271"/>
            <p14:sldId id="278"/>
            <p14:sldId id="279"/>
            <p14:sldId id="280"/>
            <p14:sldId id="281"/>
            <p14:sldId id="282"/>
            <p14:sldId id="283"/>
            <p14:sldId id="284"/>
            <p14:sldId id="269"/>
            <p14:sldId id="272"/>
            <p14:sldId id="285"/>
            <p14:sldId id="273"/>
            <p14:sldId id="274"/>
            <p14:sldId id="275"/>
            <p14:sldId id="276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70C0"/>
    <a:srgbClr val="FFC000"/>
    <a:srgbClr val="474F54"/>
    <a:srgbClr val="00B050"/>
    <a:srgbClr val="1E23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405FB-812C-489A-BC57-FAAB0D8EBFF1}" v="38" dt="2021-05-11T21:56:10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8142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839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9364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836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413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1870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9070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95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2650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99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jpeg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5.jpe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3.jpeg"/><Relationship Id="rId5" Type="http://schemas.openxmlformats.org/officeDocument/2006/relationships/image" Target="../media/image12.svg"/><Relationship Id="rId15" Type="http://schemas.openxmlformats.org/officeDocument/2006/relationships/image" Target="../media/image3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jpeg"/><Relationship Id="rId1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7.jpg"/><Relationship Id="rId5" Type="http://schemas.openxmlformats.org/officeDocument/2006/relationships/image" Target="../media/image12.svg"/><Relationship Id="rId15" Type="http://schemas.openxmlformats.org/officeDocument/2006/relationships/image" Target="../media/image37.jpg"/><Relationship Id="rId10" Type="http://schemas.openxmlformats.org/officeDocument/2006/relationships/image" Target="../media/image6.gif"/><Relationship Id="rId19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18.jpe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6.jpeg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5.jpe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44.jpeg"/><Relationship Id="rId5" Type="http://schemas.openxmlformats.org/officeDocument/2006/relationships/image" Target="../media/image12.svg"/><Relationship Id="rId15" Type="http://schemas.openxmlformats.org/officeDocument/2006/relationships/image" Target="../media/image48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9.jp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7.jpg"/><Relationship Id="rId5" Type="http://schemas.openxmlformats.org/officeDocument/2006/relationships/image" Target="../media/image12.svg"/><Relationship Id="rId15" Type="http://schemas.openxmlformats.org/officeDocument/2006/relationships/image" Target="../media/image18.jpe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53.jp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51.jpe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7.gif"/><Relationship Id="rId1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36.jp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7.gif"/><Relationship Id="rId1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57.jp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60.jpe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8.gif"/><Relationship Id="rId1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19.jpg"/><Relationship Id="rId5" Type="http://schemas.openxmlformats.org/officeDocument/2006/relationships/image" Target="../media/image12.svg"/><Relationship Id="rId10" Type="http://schemas.openxmlformats.org/officeDocument/2006/relationships/image" Target="../media/image60.jpeg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jpeg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3.jpe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10" Type="http://schemas.openxmlformats.org/officeDocument/2006/relationships/image" Target="../media/image5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9.jpg"/><Relationship Id="rId5" Type="http://schemas.openxmlformats.org/officeDocument/2006/relationships/image" Target="../media/image12.svg"/><Relationship Id="rId15" Type="http://schemas.openxmlformats.org/officeDocument/2006/relationships/image" Target="../media/image18.jpeg"/><Relationship Id="rId10" Type="http://schemas.openxmlformats.org/officeDocument/2006/relationships/image" Target="../media/image2.jpg"/><Relationship Id="rId4" Type="http://schemas.openxmlformats.org/officeDocument/2006/relationships/image" Target="../media/image11.png"/><Relationship Id="rId9" Type="http://schemas.openxmlformats.org/officeDocument/2006/relationships/image" Target="../media/image6.gif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3.jpeg"/><Relationship Id="rId5" Type="http://schemas.openxmlformats.org/officeDocument/2006/relationships/image" Target="../media/image12.svg"/><Relationship Id="rId1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27.jpg"/><Relationship Id="rId17" Type="http://schemas.openxmlformats.org/officeDocument/2006/relationships/image" Target="../media/image31.jf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jpe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6.jpg"/><Relationship Id="rId5" Type="http://schemas.openxmlformats.org/officeDocument/2006/relationships/image" Target="../media/image12.svg"/><Relationship Id="rId15" Type="http://schemas.openxmlformats.org/officeDocument/2006/relationships/image" Target="../media/image30.png"/><Relationship Id="rId10" Type="http://schemas.openxmlformats.org/officeDocument/2006/relationships/image" Target="../media/image6.gif"/><Relationship Id="rId19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31" y="1551713"/>
            <a:ext cx="3233694" cy="33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</a:t>
            </a:r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2 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49" y="389192"/>
            <a:ext cx="3150649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pinimg.com/564x/c7/80/4f/c7804fc1d8c88e040ea41715a77f7b85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DEAE5"/>
              </a:clrFrom>
              <a:clrTo>
                <a:srgbClr val="EDEA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12535" y="-4001239"/>
            <a:ext cx="4674805" cy="157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5" y="212371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685922" y="2450633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1298" y="1739900"/>
            <a:ext cx="1657349" cy="43004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7042" y="2472078"/>
            <a:ext cx="5828740" cy="525064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4572000" y="3229303"/>
            <a:ext cx="534378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2 ) </a:t>
            </a:r>
            <a:r>
              <a:rPr lang="ar-SA" dirty="0" smtClean="0">
                <a:solidFill>
                  <a:schemeClr val="accent1"/>
                </a:solidFill>
              </a:rPr>
              <a:t>أقل</a:t>
            </a:r>
            <a:r>
              <a:rPr lang="ar-SA" dirty="0" smtClean="0"/>
              <a:t> من </a:t>
            </a:r>
            <a:r>
              <a:rPr lang="ar-SA" dirty="0" smtClean="0">
                <a:solidFill>
                  <a:schemeClr val="accent2"/>
                </a:solidFill>
              </a:rPr>
              <a:t>العدد</a:t>
            </a:r>
            <a:r>
              <a:rPr lang="ar-SA" dirty="0" smtClean="0"/>
              <a:t> بــ </a:t>
            </a:r>
            <a:r>
              <a:rPr lang="ar-SA" dirty="0" smtClean="0">
                <a:solidFill>
                  <a:schemeClr val="accent5"/>
                </a:solidFill>
              </a:rPr>
              <a:t>6 </a:t>
            </a:r>
            <a:r>
              <a:rPr lang="ar-SA" dirty="0" smtClean="0">
                <a:solidFill>
                  <a:srgbClr val="00B050"/>
                </a:solidFill>
              </a:rPr>
              <a:t>يساوي</a:t>
            </a:r>
            <a:r>
              <a:rPr lang="ar-SA" dirty="0" smtClean="0"/>
              <a:t> </a:t>
            </a:r>
            <a:r>
              <a:rPr lang="ar-SA" dirty="0" smtClean="0">
                <a:solidFill>
                  <a:schemeClr val="accent5"/>
                </a:solidFill>
              </a:rPr>
              <a:t>20 </a:t>
            </a:r>
            <a:r>
              <a:rPr lang="ar-SA" dirty="0" smtClean="0"/>
              <a:t>.</a:t>
            </a:r>
          </a:p>
          <a:p>
            <a:r>
              <a:rPr lang="ar-SA" dirty="0" smtClean="0"/>
              <a:t>      </a:t>
            </a:r>
            <a:r>
              <a:rPr lang="ar-SA" sz="2400" dirty="0" smtClean="0"/>
              <a:t>-        </a:t>
            </a:r>
            <a:r>
              <a:rPr lang="ar-SA" sz="2000" dirty="0" smtClean="0"/>
              <a:t>س      6     =    20        </a:t>
            </a:r>
            <a:r>
              <a:rPr lang="ar-SA" dirty="0" smtClean="0">
                <a:solidFill>
                  <a:srgbClr val="FF0000"/>
                </a:solidFill>
              </a:rPr>
              <a:t>( نرتب المعادلة )</a:t>
            </a:r>
          </a:p>
          <a:p>
            <a:r>
              <a:rPr lang="ar-SA" dirty="0" smtClean="0">
                <a:solidFill>
                  <a:schemeClr val="accent6">
                    <a:lumMod val="50000"/>
                  </a:schemeClr>
                </a:solidFill>
              </a:rPr>
              <a:t>الحل / </a:t>
            </a:r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س – 6 = 20 </a:t>
            </a:r>
          </a:p>
          <a:p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--------------------------------------------------------</a:t>
            </a:r>
          </a:p>
          <a:p>
            <a:r>
              <a:rPr lang="ar-SA" dirty="0" smtClean="0"/>
              <a:t>3 </a:t>
            </a:r>
            <a:r>
              <a:rPr lang="ar-SA" dirty="0"/>
              <a:t>) </a:t>
            </a:r>
            <a:r>
              <a:rPr lang="ar-SA" dirty="0" smtClean="0">
                <a:solidFill>
                  <a:schemeClr val="accent1"/>
                </a:solidFill>
              </a:rPr>
              <a:t>ثلاثة </a:t>
            </a:r>
            <a:r>
              <a:rPr lang="ar-SA" dirty="0" smtClean="0">
                <a:solidFill>
                  <a:schemeClr val="accent2"/>
                </a:solidFill>
              </a:rPr>
              <a:t>أمثال عُمر أحمد </a:t>
            </a:r>
            <a:r>
              <a:rPr lang="ar-SA" dirty="0" smtClean="0">
                <a:solidFill>
                  <a:srgbClr val="00B050"/>
                </a:solidFill>
              </a:rPr>
              <a:t>يساوي</a:t>
            </a:r>
            <a:r>
              <a:rPr lang="ar-SA" dirty="0" smtClean="0">
                <a:solidFill>
                  <a:schemeClr val="accent1"/>
                </a:solidFill>
              </a:rPr>
              <a:t> 12 .</a:t>
            </a:r>
          </a:p>
          <a:p>
            <a:r>
              <a:rPr lang="ar-SA" dirty="0"/>
              <a:t> </a:t>
            </a:r>
            <a:r>
              <a:rPr lang="ar-SA" dirty="0" smtClean="0"/>
              <a:t>      3 </a:t>
            </a:r>
            <a:r>
              <a:rPr lang="en-US" dirty="0" smtClean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X</a:t>
            </a:r>
            <a:r>
              <a:rPr lang="ar-SA" dirty="0" smtClean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      ص               = 12      </a:t>
            </a:r>
            <a:r>
              <a:rPr lang="ar-SA" dirty="0">
                <a:solidFill>
                  <a:srgbClr val="FF0000"/>
                </a:solidFill>
              </a:rPr>
              <a:t>( نرتب المعادلة )</a:t>
            </a:r>
          </a:p>
          <a:p>
            <a:r>
              <a:rPr lang="ar-SA" dirty="0">
                <a:solidFill>
                  <a:schemeClr val="accent6">
                    <a:lumMod val="50000"/>
                  </a:schemeClr>
                </a:solidFill>
              </a:rPr>
              <a:t>الحل / </a:t>
            </a:r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3ص = 12</a:t>
            </a:r>
            <a:endParaRPr lang="ar-S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3376" y="3173338"/>
            <a:ext cx="2446234" cy="2279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5877" y="168215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85" y="136559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1436913" y="1673711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10" y="2155216"/>
            <a:ext cx="4907186" cy="346902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88" y="2160720"/>
            <a:ext cx="4907186" cy="3469023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66" y="249478"/>
            <a:ext cx="5653811" cy="2780932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2187" y="1383530"/>
            <a:ext cx="4148805" cy="521013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1041" y="2772806"/>
            <a:ext cx="4048124" cy="442545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>
            <a:off x="6791041" y="3400425"/>
            <a:ext cx="391946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</a:t>
            </a:r>
            <a:endParaRPr lang="ar-SA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2299987" y="3409946"/>
            <a:ext cx="391946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</a:t>
            </a:r>
            <a:endParaRPr lang="ar-SA" dirty="0"/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9392" y="2804790"/>
            <a:ext cx="3781852" cy="392748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50" y="95543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96712" y="1301028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817330"/>
            <a:ext cx="4467548" cy="1970876"/>
          </a:xfrm>
          <a:prstGeom prst="rect">
            <a:avLst/>
          </a:prstGeom>
        </p:spPr>
      </p:pic>
      <p:sp>
        <p:nvSpPr>
          <p:cNvPr id="28" name="مستطيل 27"/>
          <p:cNvSpPr/>
          <p:nvPr/>
        </p:nvSpPr>
        <p:spPr>
          <a:xfrm>
            <a:off x="5956281" y="1074391"/>
            <a:ext cx="2238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مثال من واقع الحياة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1026" name="Picture 2" descr="https://i.pinimg.com/564x/2e/4e/62/2e4e62ffcbbe9a0c71f71854d46012be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40" y="1514047"/>
            <a:ext cx="7907866" cy="412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8515" y="2089077"/>
            <a:ext cx="4958274" cy="1470419"/>
          </a:xfrm>
          <a:prstGeom prst="rect">
            <a:avLst/>
          </a:prstGeom>
        </p:spPr>
      </p:pic>
      <p:sp>
        <p:nvSpPr>
          <p:cNvPr id="16" name="مربع نص 15"/>
          <p:cNvSpPr txBox="1"/>
          <p:nvPr/>
        </p:nvSpPr>
        <p:spPr>
          <a:xfrm>
            <a:off x="3772428" y="3558041"/>
            <a:ext cx="420052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 smtClean="0">
                <a:solidFill>
                  <a:srgbClr val="00B050"/>
                </a:solidFill>
              </a:rPr>
              <a:t>الحل / </a:t>
            </a:r>
            <a:r>
              <a:rPr lang="ar-SA" sz="1600" dirty="0" smtClean="0">
                <a:solidFill>
                  <a:schemeClr val="accent2"/>
                </a:solidFill>
              </a:rPr>
              <a:t>عدد سكان المملكة العربية السعودية أكثر بـــ 23.7 مليون من عدد سكان الكويت</a:t>
            </a:r>
          </a:p>
          <a:p>
            <a:endParaRPr lang="ar-SA" sz="1600" dirty="0"/>
          </a:p>
          <a:p>
            <a:r>
              <a:rPr lang="ar-SA" sz="1600" dirty="0" smtClean="0">
                <a:solidFill>
                  <a:schemeClr val="accent5"/>
                </a:solidFill>
              </a:rPr>
              <a:t>ع : تمثل عدد سكان الكويت</a:t>
            </a:r>
          </a:p>
          <a:p>
            <a:endParaRPr lang="ar-SA" sz="1600" dirty="0"/>
          </a:p>
          <a:p>
            <a:r>
              <a:rPr lang="ar-SA" sz="1600" dirty="0" smtClean="0">
                <a:solidFill>
                  <a:srgbClr val="002060"/>
                </a:solidFill>
              </a:rPr>
              <a:t>نكتب المعادلة : 27.1 = 23.7 + ع</a:t>
            </a:r>
            <a:endParaRPr lang="ar-SA" sz="1600" dirty="0">
              <a:solidFill>
                <a:srgbClr val="002060"/>
              </a:solidFill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07" y="809688"/>
            <a:ext cx="7501809" cy="5468062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09" y="91655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7843" y="1687353"/>
            <a:ext cx="1199136" cy="335486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4757971" y="3314824"/>
            <a:ext cx="433221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</a:t>
            </a:r>
            <a:endParaRPr lang="ar-SA" dirty="0"/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35" y="1413869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3761106" y="1730953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278582" y="2632364"/>
            <a:ext cx="3798397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400" b="1" dirty="0" smtClean="0"/>
              <a:t>د ) والد ياسر أطول من ياسر مرة ونصف . إذا كان طول ياسر 180 سم ، فما طول ياسر ؟ اكتب معادلة تمثل هذه المسألة .</a:t>
            </a:r>
            <a:endParaRPr lang="ar-SA" sz="1400" b="1" dirty="0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060" name="Picture 12" descr="https://i.pinimg.com/564x/b4/88/f2/b488f275bc2b036a722c799b93b31ff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9275"/>
            <a:ext cx="5053516" cy="652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1d/9c/81/1d9c818bdf82fafe35af9a24de2b335a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12" y="235191"/>
            <a:ext cx="2841419" cy="20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/>
          <p:cNvSpPr/>
          <p:nvPr/>
        </p:nvSpPr>
        <p:spPr>
          <a:xfrm>
            <a:off x="7235857" y="1090764"/>
            <a:ext cx="16754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مثال من اختبار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2052" name="Picture 4" descr="https://i.pinimg.com/564x/d7/92/96/d7929649764224dbef0c749f85df33bd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5810" y="1159575"/>
            <a:ext cx="256407" cy="3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4734" y="2292303"/>
            <a:ext cx="3470053" cy="2082032"/>
          </a:xfrm>
          <a:prstGeom prst="rect">
            <a:avLst/>
          </a:prstGeom>
        </p:spPr>
      </p:pic>
      <p:pic>
        <p:nvPicPr>
          <p:cNvPr id="28" name="Picture 12" descr="https://i.pinimg.com/564x/b4/88/f2/b488f275bc2b036a722c799b93b31ff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38" y="83127"/>
            <a:ext cx="4763629" cy="652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32199" y="2152796"/>
            <a:ext cx="3182358" cy="2180724"/>
          </a:xfrm>
          <a:prstGeom prst="rect">
            <a:avLst/>
          </a:prstGeom>
        </p:spPr>
      </p:pic>
      <p:sp>
        <p:nvSpPr>
          <p:cNvPr id="23" name="مستطيل 22"/>
          <p:cNvSpPr/>
          <p:nvPr/>
        </p:nvSpPr>
        <p:spPr>
          <a:xfrm>
            <a:off x="4303884" y="1697242"/>
            <a:ext cx="9605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الحل /</a:t>
            </a:r>
            <a:endParaRPr lang="ar-SA" sz="24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5" name="Picture 10" descr="Dialogues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44" y="1030769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مستطيل 35"/>
          <p:cNvSpPr/>
          <p:nvPr/>
        </p:nvSpPr>
        <p:spPr>
          <a:xfrm rot="20520887">
            <a:off x="2547137" y="1345049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96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09" y="91655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7843" y="1687353"/>
            <a:ext cx="1199136" cy="33548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4372" y="-501945"/>
            <a:ext cx="4320214" cy="8628025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32395" y="2165498"/>
            <a:ext cx="5700712" cy="554417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3048000" y="2648913"/>
            <a:ext cx="62334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600" b="1" dirty="0">
                <a:latin typeface="Lotus-Bold"/>
              </a:rPr>
              <a:t>أ </a:t>
            </a:r>
            <a:r>
              <a:rPr lang="ar-SA" sz="1600" b="1" dirty="0" smtClean="0">
                <a:latin typeface="Lotus-Bold"/>
              </a:rPr>
              <a:t>) </a:t>
            </a:r>
            <a:r>
              <a:rPr lang="ar-SA" sz="1600" b="1" dirty="0" smtClean="0">
                <a:latin typeface="Lotus-Light"/>
              </a:rPr>
              <a:t>اشترى </a:t>
            </a:r>
            <a:r>
              <a:rPr lang="ar-SA" sz="1600" b="1" dirty="0">
                <a:latin typeface="Lotus-Light"/>
              </a:rPr>
              <a:t>سلمان 4 لترات من البنزين، وكانت التَّكلفة 6.76 ريالاتٍ. فما</a:t>
            </a:r>
          </a:p>
          <a:p>
            <a:r>
              <a:rPr lang="ar-SA" sz="1600" b="1" dirty="0">
                <a:latin typeface="Lotus-Light"/>
              </a:rPr>
              <a:t>قيمة ص التي تمثِّل تكلفة اللِّتر الواحد</a:t>
            </a:r>
            <a:r>
              <a:rPr lang="ar-SA" sz="1600" b="1" dirty="0" smtClean="0">
                <a:latin typeface="Lotus-Light"/>
              </a:rPr>
              <a:t>؟</a:t>
            </a:r>
          </a:p>
          <a:p>
            <a:endParaRPr lang="ar-SA" sz="1600" b="1" dirty="0">
              <a:latin typeface="Lotus-Light"/>
            </a:endParaRPr>
          </a:p>
          <a:p>
            <a:r>
              <a:rPr lang="ar-SA" sz="1600" b="1" dirty="0" smtClean="0">
                <a:latin typeface="Lotus-Bold"/>
              </a:rPr>
              <a:t>ب ) </a:t>
            </a:r>
            <a:r>
              <a:rPr lang="ar-SA" sz="1600" b="1" dirty="0">
                <a:latin typeface="Lotus-Light"/>
              </a:rPr>
              <a:t>اشترى حسَّان من محلِّ إلكترونيات 4 أقراص مُدمجة بسعر 6.76 ريالاتٍ</a:t>
            </a:r>
          </a:p>
          <a:p>
            <a:r>
              <a:rPr lang="ar-SA" sz="1600" b="1" dirty="0">
                <a:latin typeface="Lotus-Light"/>
              </a:rPr>
              <a:t>لكلِّ قرصٍ. فما قيمة ص التي تمثِّل ثمن عدد هذه الأقراص</a:t>
            </a:r>
            <a:r>
              <a:rPr lang="ar-SA" sz="1600" b="1" dirty="0" smtClean="0">
                <a:latin typeface="Lotus-Light"/>
              </a:rPr>
              <a:t>؟</a:t>
            </a:r>
          </a:p>
          <a:p>
            <a:endParaRPr lang="ar-SA" sz="1600" b="1" dirty="0">
              <a:latin typeface="Lotus-Light"/>
            </a:endParaRPr>
          </a:p>
          <a:p>
            <a:r>
              <a:rPr lang="ar-SA" sz="1600" b="1" dirty="0">
                <a:latin typeface="Lotus-Bold"/>
              </a:rPr>
              <a:t>ج </a:t>
            </a:r>
            <a:r>
              <a:rPr lang="ar-SA" sz="1600" b="1" dirty="0" smtClean="0">
                <a:latin typeface="Lotus-Bold"/>
              </a:rPr>
              <a:t>) </a:t>
            </a:r>
            <a:r>
              <a:rPr lang="ar-SA" sz="1600" b="1" dirty="0" smtClean="0">
                <a:latin typeface="Lotus-Light"/>
              </a:rPr>
              <a:t>إذا </a:t>
            </a:r>
            <a:r>
              <a:rPr lang="ar-SA" sz="1600" b="1" dirty="0">
                <a:latin typeface="Lotus-Light"/>
              </a:rPr>
              <a:t>كان عرْض مستطيل 4 م، وكان طوله يزيد على عرضه بمقدار 6.76 م.</a:t>
            </a:r>
          </a:p>
          <a:p>
            <a:r>
              <a:rPr lang="ar-SA" sz="1600" b="1" dirty="0">
                <a:latin typeface="Lotus-Light"/>
              </a:rPr>
              <a:t>فما قيمة ص التي تمثِّل طول المستطيل</a:t>
            </a:r>
            <a:r>
              <a:rPr lang="ar-SA" sz="1600" b="1" dirty="0" smtClean="0">
                <a:latin typeface="Lotus-Light"/>
              </a:rPr>
              <a:t>؟</a:t>
            </a:r>
          </a:p>
          <a:p>
            <a:endParaRPr lang="ar-SA" sz="1600" b="1" dirty="0">
              <a:latin typeface="Lotus-Light"/>
            </a:endParaRPr>
          </a:p>
          <a:p>
            <a:r>
              <a:rPr lang="ar-SA" sz="1600" b="1" dirty="0">
                <a:latin typeface="Lotus-Bold"/>
              </a:rPr>
              <a:t>د </a:t>
            </a:r>
            <a:r>
              <a:rPr lang="ar-SA" sz="1600" b="1" dirty="0" smtClean="0">
                <a:latin typeface="Lotus-Bold"/>
              </a:rPr>
              <a:t>) </a:t>
            </a:r>
            <a:r>
              <a:rPr lang="ar-SA" sz="1600" b="1" dirty="0">
                <a:latin typeface="Lotus-Light"/>
              </a:rPr>
              <a:t>إذا كان معدَّل كمِّيات الأمطار السَّنوية 6.76 سم، فما قيمة ص التي </a:t>
            </a:r>
            <a:r>
              <a:rPr lang="ar-SA" sz="1600" b="1" dirty="0" smtClean="0">
                <a:latin typeface="Lotus-Light"/>
              </a:rPr>
              <a:t>تمثِّل كمِّية </a:t>
            </a:r>
            <a:r>
              <a:rPr lang="ar-SA" sz="1600" b="1" dirty="0">
                <a:latin typeface="Lotus-Light"/>
              </a:rPr>
              <a:t>الأمطار المتوقَّعة في 4 سنواتٍ؟</a:t>
            </a:r>
            <a:endParaRPr lang="ar-SA" sz="1600" b="1" dirty="0"/>
          </a:p>
        </p:txBody>
      </p:sp>
      <p:pic>
        <p:nvPicPr>
          <p:cNvPr id="28" name="Picture 10" descr="Dialogues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13" y="114067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ستطيل 28"/>
          <p:cNvSpPr/>
          <p:nvPr/>
        </p:nvSpPr>
        <p:spPr>
          <a:xfrm rot="20520887">
            <a:off x="3152936" y="1471491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96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7232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449261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341 -0.0784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98" name="Picture 2" descr="https://i.pinimg.com/564x/20/8d/af/208dafad4e1abb473137f775ec81b6ce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3" y="1313427"/>
            <a:ext cx="2642606" cy="33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شكل بيضاوي 5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467654" y="2785084"/>
            <a:ext cx="21714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1 ) عدد ازداد بمقدار ثمانية .</a:t>
            </a:r>
          </a:p>
          <a:p>
            <a:endParaRPr lang="ar-SA" dirty="0"/>
          </a:p>
          <a:p>
            <a:r>
              <a:rPr lang="ar-SA" dirty="0" smtClean="0"/>
              <a:t>...................................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11" y="1595947"/>
            <a:ext cx="2852735" cy="3049999"/>
          </a:xfrm>
          <a:prstGeom prst="rect">
            <a:avLst/>
          </a:prstGeom>
        </p:spPr>
      </p:pic>
      <p:sp>
        <p:nvSpPr>
          <p:cNvPr id="18" name="مربع نص 17"/>
          <p:cNvSpPr txBox="1"/>
          <p:nvPr/>
        </p:nvSpPr>
        <p:spPr>
          <a:xfrm>
            <a:off x="4641322" y="2674240"/>
            <a:ext cx="2171444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2</a:t>
            </a:r>
            <a:r>
              <a:rPr lang="ar-SA" dirty="0" smtClean="0"/>
              <a:t> )عند </a:t>
            </a:r>
            <a:r>
              <a:rPr lang="ar-SA" dirty="0"/>
              <a:t>أحمد عشرة ريالاتٍ زيادة على ما لدى سعاد</a:t>
            </a:r>
            <a:r>
              <a:rPr lang="ar-SA" dirty="0" smtClean="0"/>
              <a:t>.</a:t>
            </a:r>
          </a:p>
          <a:p>
            <a:endParaRPr lang="ar-SA" dirty="0"/>
          </a:p>
          <a:p>
            <a:r>
              <a:rPr lang="ar-SA" dirty="0" smtClean="0"/>
              <a:t>...................................</a:t>
            </a:r>
            <a:endParaRPr lang="ar-SA" dirty="0"/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28" y="1583257"/>
            <a:ext cx="3062689" cy="3062689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 rot="21129985">
            <a:off x="1238287" y="2785509"/>
            <a:ext cx="28585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 smtClean="0">
                <a:solidFill>
                  <a:srgbClr val="000000"/>
                </a:solidFill>
                <a:latin typeface="Lotus-Light"/>
              </a:rPr>
              <a:t>5 ) مِثْلا </a:t>
            </a:r>
            <a:r>
              <a:rPr lang="ar-SA" dirty="0">
                <a:solidFill>
                  <a:srgbClr val="000000"/>
                </a:solidFill>
                <a:latin typeface="Lotus-Light"/>
              </a:rPr>
              <a:t>عددٍ من الكيلومترات </a:t>
            </a:r>
            <a:endParaRPr lang="ar-SA" dirty="0" smtClean="0">
              <a:solidFill>
                <a:srgbClr val="000000"/>
              </a:solidFill>
              <a:latin typeface="Lotus-Light"/>
            </a:endParaRPr>
          </a:p>
          <a:p>
            <a:r>
              <a:rPr lang="ar-SA" dirty="0" smtClean="0">
                <a:solidFill>
                  <a:srgbClr val="000000"/>
                </a:solidFill>
                <a:latin typeface="Lotus-Light"/>
              </a:rPr>
              <a:t>يساوي 18 .</a:t>
            </a:r>
          </a:p>
          <a:p>
            <a:endParaRPr lang="ar-SA" dirty="0">
              <a:solidFill>
                <a:srgbClr val="000000"/>
              </a:solidFill>
              <a:latin typeface="Lotus-Light"/>
            </a:endParaRPr>
          </a:p>
          <a:p>
            <a:r>
              <a:rPr lang="ar-SA" dirty="0" smtClean="0">
                <a:solidFill>
                  <a:srgbClr val="000000"/>
                </a:solidFill>
                <a:latin typeface="Lotus-Light"/>
              </a:rPr>
              <a:t>..........................................</a:t>
            </a:r>
            <a:endParaRPr lang="ar-SA" dirty="0"/>
          </a:p>
        </p:txBody>
      </p:sp>
      <p:pic>
        <p:nvPicPr>
          <p:cNvPr id="21" name="Picture 10" descr="Dialogues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33" y="986656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/>
          <p:cNvSpPr/>
          <p:nvPr/>
        </p:nvSpPr>
        <p:spPr>
          <a:xfrm rot="20520887">
            <a:off x="1191432" y="1317469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97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644322" y="1333557"/>
            <a:ext cx="1036288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686757" y="1372325"/>
            <a:ext cx="9637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تأكد7</a:t>
            </a:r>
            <a:endParaRPr lang="ar-SA" sz="44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0" y="1413869"/>
            <a:ext cx="7625935" cy="4381604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2657" y="2123289"/>
            <a:ext cx="6221575" cy="1571221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2576945" y="3699161"/>
            <a:ext cx="588728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dirty="0"/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520" y="2321590"/>
            <a:ext cx="2276806" cy="1493701"/>
          </a:xfrm>
          <a:prstGeom prst="rect">
            <a:avLst/>
          </a:prstGeom>
        </p:spPr>
      </p:pic>
      <p:pic>
        <p:nvPicPr>
          <p:cNvPr id="24" name="Picture 10" descr="Dialogues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48" y="943190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 rot="20520887">
            <a:off x="1104147" y="1274003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97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4909" y="1167304"/>
            <a:ext cx="2148394" cy="63871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87" y="707174"/>
            <a:ext cx="6410180" cy="574904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9256" y="1764605"/>
            <a:ext cx="3713018" cy="344780"/>
          </a:xfrm>
          <a:prstGeom prst="rect">
            <a:avLst/>
          </a:prstGeom>
        </p:spPr>
      </p:pic>
      <p:pic>
        <p:nvPicPr>
          <p:cNvPr id="13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95" y="804643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 rot="20520887">
            <a:off x="2627118" y="1135456"/>
            <a:ext cx="989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99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9256" y="3921938"/>
            <a:ext cx="2923742" cy="164219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6AF9904-0CB9-4F27-B4A7-13F41B61AE4B}"/>
              </a:ext>
            </a:extLst>
          </p:cNvPr>
          <p:cNvSpPr txBox="1"/>
          <p:nvPr/>
        </p:nvSpPr>
        <p:spPr>
          <a:xfrm>
            <a:off x="3080049" y="2564404"/>
            <a:ext cx="6031902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ultan bold" pitchFamily="2" charset="-78"/>
              </a:rPr>
              <a:t>نستعمل الحروف الهجائية لتمثيل الأعداد المجهولة ، وكتابة</a:t>
            </a:r>
          </a:p>
          <a:p>
            <a:pPr algn="ctr"/>
            <a:endParaRPr lang="ar-SA" sz="2400" b="1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ultan bold" pitchFamily="2" charset="-78"/>
            </a:endParaRPr>
          </a:p>
          <a:p>
            <a:pPr algn="ctr"/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ultan bold" pitchFamily="2" charset="-78"/>
              </a:rPr>
              <a:t> عبارات جبرية بسيطة بمتغير واحد ، وإيجاد قيمتها بالتعويض</a:t>
            </a:r>
            <a:endParaRPr lang="ar-SA" sz="2400" b="1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ultan bold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349951" y="1745672"/>
            <a:ext cx="1524000" cy="554182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معرفة سابقة</a:t>
            </a:r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4461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449261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001" y="1169888"/>
            <a:ext cx="1440135" cy="1080101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122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45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981679" y="1367178"/>
            <a:ext cx="12346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التقويم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7956" y="-472258"/>
            <a:ext cx="4156757" cy="856707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7" y="2729802"/>
            <a:ext cx="6466176" cy="621630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2839412" y="3494812"/>
            <a:ext cx="698043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.................................................................................................................</a:t>
            </a:r>
            <a:endParaRPr lang="ar-SA" dirty="0"/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8" y="1140525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3188317" y="1471338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1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8703493" y="1367178"/>
            <a:ext cx="1204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الواجب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82" y="1937581"/>
            <a:ext cx="7476914" cy="3933103"/>
          </a:xfrm>
          <a:prstGeom prst="rect">
            <a:avLst/>
          </a:prstGeom>
        </p:spPr>
      </p:pic>
      <p:pic>
        <p:nvPicPr>
          <p:cNvPr id="8196" name="Picture 4" descr="https://i.pinimg.com/564x/38/4c/9f/384c9fcc633098ac38d10ce71e78b807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37" y="2241441"/>
            <a:ext cx="1033056" cy="10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687868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853766"/>
            <a:ext cx="1148232" cy="12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154248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773841"/>
              </p:ext>
            </p:extLst>
          </p:nvPr>
        </p:nvGraphicFramePr>
        <p:xfrm>
          <a:off x="2334127" y="2087381"/>
          <a:ext cx="8127999" cy="31673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245049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761081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20419815"/>
                    </a:ext>
                  </a:extLst>
                </a:gridCol>
              </a:tblGrid>
              <a:tr h="334178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أعرف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أريد أن أعرف ؟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تعلمت ؟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3029"/>
                  </a:ext>
                </a:extLst>
              </a:tr>
              <a:tr h="2801605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>
                          <a:solidFill>
                            <a:srgbClr val="FF0000"/>
                          </a:solidFill>
                        </a:rPr>
                        <a:t>مهارة سابقة :</a:t>
                      </a:r>
                    </a:p>
                    <a:p>
                      <a:pPr rtl="1"/>
                      <a:r>
                        <a:rPr lang="ar-SA" dirty="0" smtClean="0"/>
                        <a:t>1 ) أوجد</a:t>
                      </a:r>
                      <a:r>
                        <a:rPr lang="ar-SA" baseline="0" dirty="0" smtClean="0"/>
                        <a:t> قيمة العبارة التالية:</a:t>
                      </a:r>
                      <a:endParaRPr lang="ar-SA" dirty="0" smtClean="0"/>
                    </a:p>
                    <a:p>
                      <a:pPr rtl="1"/>
                      <a:r>
                        <a:rPr lang="ar-SA" dirty="0" smtClean="0"/>
                        <a:t>ن + 3    ، عندما</a:t>
                      </a:r>
                      <a:r>
                        <a:rPr lang="ar-SA" baseline="0" dirty="0" smtClean="0"/>
                        <a:t> ن = 4 </a:t>
                      </a:r>
                    </a:p>
                    <a:p>
                      <a:pPr rtl="1"/>
                      <a:endParaRPr lang="ar-SA" baseline="0" dirty="0" smtClean="0"/>
                    </a:p>
                    <a:p>
                      <a:pPr rtl="1"/>
                      <a:endParaRPr lang="ar-SA" baseline="0" dirty="0" smtClean="0"/>
                    </a:p>
                    <a:p>
                      <a:pPr rtl="1"/>
                      <a:r>
                        <a:rPr lang="ar-SA" baseline="0" dirty="0" smtClean="0"/>
                        <a:t>2 ) احسب : </a:t>
                      </a:r>
                    </a:p>
                    <a:p>
                      <a:pPr rtl="1"/>
                      <a:r>
                        <a:rPr lang="ar-SA" baseline="0" dirty="0" smtClean="0"/>
                        <a:t>2 + 10 = </a:t>
                      </a:r>
                    </a:p>
                    <a:p>
                      <a:pPr rtl="1"/>
                      <a:r>
                        <a:rPr lang="ar-SA" baseline="0" dirty="0" smtClean="0"/>
                        <a:t>5 – 2 =</a:t>
                      </a:r>
                    </a:p>
                    <a:p>
                      <a:pPr rtl="1"/>
                      <a:r>
                        <a:rPr lang="ar-SA" b="1" baseline="0" dirty="0" smtClean="0"/>
                        <a:t>6 </a:t>
                      </a:r>
                      <a:r>
                        <a:rPr lang="en-US" b="1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X </a:t>
                      </a:r>
                      <a:r>
                        <a:rPr lang="ar-SA" b="1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 7 =</a:t>
                      </a:r>
                      <a:endParaRPr lang="ar-SA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40388"/>
                  </a:ext>
                </a:extLst>
              </a:tr>
            </a:tbl>
          </a:graphicData>
        </a:graphic>
      </p:graphicFrame>
      <p:pic>
        <p:nvPicPr>
          <p:cNvPr id="1026" name="Picture 2" descr="https://i.pinimg.com/564x/29/b6/f0/29b6f083fe87f21abd685718761a233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858614"/>
            <a:ext cx="3172690" cy="11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5561702" y="1180098"/>
            <a:ext cx="1705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جدول التعلم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45" y="1731820"/>
            <a:ext cx="3896758" cy="3564184"/>
          </a:xfrm>
          <a:prstGeom prst="rect">
            <a:avLst/>
          </a:prstGeom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0215" y="1036120"/>
            <a:ext cx="1329569" cy="75112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06310" y="2160831"/>
            <a:ext cx="2276971" cy="2980893"/>
          </a:xfrm>
          <a:prstGeom prst="rect">
            <a:avLst/>
          </a:prstGeom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9" y="98685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433628" y="1325575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94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86176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421552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6" y="712357"/>
            <a:ext cx="8553639" cy="5275277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1353" y="1178185"/>
            <a:ext cx="2462413" cy="199088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6875" y="3162561"/>
            <a:ext cx="6447948" cy="2389926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963923" y="1507862"/>
            <a:ext cx="1028332" cy="1331534"/>
          </a:xfrm>
          <a:prstGeom prst="rect">
            <a:avLst/>
          </a:prstGeom>
        </p:spPr>
      </p:pic>
      <p:pic>
        <p:nvPicPr>
          <p:cNvPr id="20" name="Picture 10" descr="Dialogues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53" y="86216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 rot="20520887">
            <a:off x="2876978" y="1200883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94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1 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49" y="389192"/>
            <a:ext cx="3150649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5200" y="1698551"/>
            <a:ext cx="2184080" cy="501690"/>
          </a:xfrm>
          <a:prstGeom prst="rect">
            <a:avLst/>
          </a:prstGeom>
        </p:spPr>
      </p:pic>
      <p:pic>
        <p:nvPicPr>
          <p:cNvPr id="5126" name="Picture 6" descr="https://i.pinimg.com/564x/c7/80/4f/c7804fc1d8c88e040ea41715a77f7b85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DEAE5"/>
              </a:clrFrom>
              <a:clrTo>
                <a:srgbClr val="EDEA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12535" y="-3958379"/>
            <a:ext cx="4674805" cy="157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3557588" y="2681467"/>
            <a:ext cx="628650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اكتب </a:t>
            </a:r>
            <a:r>
              <a:rPr lang="ar-S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العبارة</a:t>
            </a:r>
            <a:r>
              <a:rPr lang="ar-S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ar-S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 خالد خمسة ريالات زيادة على ما مع حمد </a:t>
            </a:r>
            <a:r>
              <a:rPr lang="ar-S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 </a:t>
            </a:r>
          </a:p>
          <a:p>
            <a:r>
              <a:rPr lang="ar-S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بعبارة جبرية </a:t>
            </a:r>
          </a:p>
          <a:p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المتغير /  </a:t>
            </a:r>
            <a:r>
              <a:rPr lang="ar-SA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لتكن :  س   تمثل عدد الريالات التي مع حمد </a:t>
            </a:r>
          </a:p>
          <a:p>
            <a:endParaRPr lang="ar-SA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العبارة الجبرية /  </a:t>
            </a:r>
            <a:r>
              <a:rPr lang="ar-SA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 + 5</a:t>
            </a:r>
            <a:endParaRPr lang="ar-SA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ar-SA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5" y="212371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698746" y="2450633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94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كتابة العبارات الجبرية والمعادلات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42" y="809688"/>
            <a:ext cx="7011074" cy="5062642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309" y="91655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7843" y="1687353"/>
            <a:ext cx="1199136" cy="33548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8938" y="2494380"/>
            <a:ext cx="3713451" cy="578142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2525" y="3056064"/>
            <a:ext cx="4258227" cy="516414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5278582" y="3558041"/>
            <a:ext cx="379839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...................................................................................................................................................................................................</a:t>
            </a:r>
            <a:endParaRPr lang="ar-SA" dirty="0"/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90" y="115467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4392382" y="1484918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94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88" y="3366786"/>
            <a:ext cx="815849" cy="815849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837" y="4152759"/>
            <a:ext cx="3137653" cy="5607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1019</Words>
  <Application>Microsoft Office PowerPoint</Application>
  <PresentationFormat>شاشة عريضة</PresentationFormat>
  <Paragraphs>245</Paragraphs>
  <Slides>23</Slides>
  <Notes>23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2" baseType="lpstr">
      <vt:lpstr>Sultan bold</vt:lpstr>
      <vt:lpstr>Arial</vt:lpstr>
      <vt:lpstr>AGA Aladdin Regular</vt:lpstr>
      <vt:lpstr>Lotus-Bold</vt:lpstr>
      <vt:lpstr>Lotus-Light</vt:lpstr>
      <vt:lpstr>Calibri</vt:lpstr>
      <vt:lpstr>Segoe UI Semibold</vt:lpstr>
      <vt:lpstr>رموز الرياضيات العربية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Maher</cp:lastModifiedBy>
  <cp:revision>70</cp:revision>
  <dcterms:created xsi:type="dcterms:W3CDTF">2021-05-11T19:30:39Z</dcterms:created>
  <dcterms:modified xsi:type="dcterms:W3CDTF">2021-09-06T21:59:33Z</dcterms:modified>
</cp:coreProperties>
</file>