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6"/>
  </p:notesMasterIdLst>
  <p:sldIdLst>
    <p:sldId id="256" r:id="rId2"/>
    <p:sldId id="277" r:id="rId3"/>
    <p:sldId id="268" r:id="rId4"/>
    <p:sldId id="300" r:id="rId5"/>
    <p:sldId id="269" r:id="rId6"/>
    <p:sldId id="302" r:id="rId7"/>
    <p:sldId id="273" r:id="rId8"/>
    <p:sldId id="307" r:id="rId9"/>
    <p:sldId id="308" r:id="rId10"/>
    <p:sldId id="301" r:id="rId11"/>
    <p:sldId id="305" r:id="rId12"/>
    <p:sldId id="304" r:id="rId13"/>
    <p:sldId id="281" r:id="rId14"/>
    <p:sldId id="282" r:id="rId15"/>
    <p:sldId id="303" r:id="rId16"/>
    <p:sldId id="306" r:id="rId17"/>
    <p:sldId id="309" r:id="rId18"/>
    <p:sldId id="310" r:id="rId19"/>
    <p:sldId id="311" r:id="rId20"/>
    <p:sldId id="283" r:id="rId21"/>
    <p:sldId id="312" r:id="rId22"/>
    <p:sldId id="289" r:id="rId23"/>
    <p:sldId id="296" r:id="rId24"/>
    <p:sldId id="297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D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23/09/44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6.wdp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6.wdp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0.png"/><Relationship Id="rId5" Type="http://schemas.openxmlformats.org/officeDocument/2006/relationships/image" Target="../media/image4.sv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6.wdp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14536" y="1013304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946993" y="1886999"/>
            <a:ext cx="4738777" cy="2028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8 - 7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الأشكال المتشابهة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0FF4E7C7-7A7E-3863-A66F-EF29548D0B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299423">
            <a:off x="7791200" y="-165112"/>
            <a:ext cx="635623" cy="1464083"/>
          </a:xfrm>
          <a:prstGeom prst="rect">
            <a:avLst/>
          </a:prstGeom>
        </p:spPr>
      </p:pic>
      <p:sp>
        <p:nvSpPr>
          <p:cNvPr id="14" name="Google Shape;312;p25">
            <a:extLst>
              <a:ext uri="{FF2B5EF4-FFF2-40B4-BE49-F238E27FC236}">
                <a16:creationId xmlns:a16="http://schemas.microsoft.com/office/drawing/2014/main" id="{2D7CE728-B85E-939F-A7FD-3DC677E5C54B}"/>
              </a:ext>
            </a:extLst>
          </p:cNvPr>
          <p:cNvSpPr/>
          <p:nvPr/>
        </p:nvSpPr>
        <p:spPr>
          <a:xfrm>
            <a:off x="5292768" y="574578"/>
            <a:ext cx="3103167" cy="1300911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التشابه في الرياضيات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23F3815-CA6B-8996-93C2-12A3B87F6E80}"/>
              </a:ext>
            </a:extLst>
          </p:cNvPr>
          <p:cNvSpPr txBox="1"/>
          <p:nvPr/>
        </p:nvSpPr>
        <p:spPr>
          <a:xfrm>
            <a:off x="2542542" y="2047255"/>
            <a:ext cx="6916242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تسمى الاشكال التي لها نفس الشكل </a:t>
            </a:r>
          </a:p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وليس بالضرورة يكون لها القياس نفسة</a:t>
            </a:r>
          </a:p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بـ </a:t>
            </a:r>
            <a:r>
              <a:rPr lang="ar-SA" sz="36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الأشكال المتشابهة </a:t>
            </a: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0744186-F4F2-9776-5107-5464F68FC26C}"/>
              </a:ext>
            </a:extLst>
          </p:cNvPr>
          <p:cNvSpPr txBox="1"/>
          <p:nvPr/>
        </p:nvSpPr>
        <p:spPr>
          <a:xfrm>
            <a:off x="3708786" y="4037205"/>
            <a:ext cx="477442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الأشكال تتشابه إذا حققت شرطين 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endParaRPr lang="ar-SA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أضلاعها المتناظرة متناسبة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زواياهم المتناظرة متطابقة </a:t>
            </a:r>
          </a:p>
        </p:txBody>
      </p:sp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4969">
            <a:off x="10776066" y="1796665"/>
            <a:ext cx="617164" cy="1195647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9604936" y="2635427"/>
            <a:ext cx="1733080" cy="125941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4ABC2CB-76AD-4879-7759-F0EA69A63F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390"/>
          <a:stretch/>
        </p:blipFill>
        <p:spPr>
          <a:xfrm>
            <a:off x="1303007" y="546025"/>
            <a:ext cx="8096190" cy="5798614"/>
          </a:xfrm>
          <a:prstGeom prst="rect">
            <a:avLst/>
          </a:prstGeom>
        </p:spPr>
      </p:pic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AB96EEE6-9084-7877-BF97-DC80774F6A21}"/>
              </a:ext>
            </a:extLst>
          </p:cNvPr>
          <p:cNvCxnSpPr/>
          <p:nvPr/>
        </p:nvCxnSpPr>
        <p:spPr>
          <a:xfrm flipH="1" flipV="1">
            <a:off x="6546405" y="2422869"/>
            <a:ext cx="629014" cy="12056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49A40F82-C0D8-26FA-BADB-44D5E8DBF66B}"/>
              </a:ext>
            </a:extLst>
          </p:cNvPr>
          <p:cNvCxnSpPr>
            <a:cxnSpLocks/>
          </p:cNvCxnSpPr>
          <p:nvPr/>
        </p:nvCxnSpPr>
        <p:spPr>
          <a:xfrm flipH="1" flipV="1">
            <a:off x="3447929" y="2422869"/>
            <a:ext cx="448842" cy="91453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58F14DB1-7A17-9D8A-9CA1-4B6297671543}"/>
              </a:ext>
            </a:extLst>
          </p:cNvPr>
          <p:cNvCxnSpPr/>
          <p:nvPr/>
        </p:nvCxnSpPr>
        <p:spPr>
          <a:xfrm flipH="1">
            <a:off x="5026288" y="3634303"/>
            <a:ext cx="214913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9E88DACE-C5A0-D8CB-CEE8-16BFFCEA7524}"/>
              </a:ext>
            </a:extLst>
          </p:cNvPr>
          <p:cNvCxnSpPr>
            <a:cxnSpLocks/>
          </p:cNvCxnSpPr>
          <p:nvPr/>
        </p:nvCxnSpPr>
        <p:spPr>
          <a:xfrm flipH="1">
            <a:off x="2277264" y="3337405"/>
            <a:ext cx="166669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D23E3CFC-22FD-F675-F8E2-ECB38EFB6AE2}"/>
              </a:ext>
            </a:extLst>
          </p:cNvPr>
          <p:cNvCxnSpPr/>
          <p:nvPr/>
        </p:nvCxnSpPr>
        <p:spPr>
          <a:xfrm flipH="1">
            <a:off x="5026288" y="2422869"/>
            <a:ext cx="1520117" cy="12056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5B2E75B0-0880-E75A-6074-81CFDFC24579}"/>
              </a:ext>
            </a:extLst>
          </p:cNvPr>
          <p:cNvCxnSpPr>
            <a:cxnSpLocks/>
          </p:cNvCxnSpPr>
          <p:nvPr/>
        </p:nvCxnSpPr>
        <p:spPr>
          <a:xfrm flipH="1">
            <a:off x="2301531" y="2422869"/>
            <a:ext cx="1147519" cy="91453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54DF7CFD-4742-BC72-5484-83C6D61C445A}"/>
              </a:ext>
            </a:extLst>
          </p:cNvPr>
          <p:cNvSpPr/>
          <p:nvPr/>
        </p:nvSpPr>
        <p:spPr>
          <a:xfrm>
            <a:off x="4863210" y="4717605"/>
            <a:ext cx="497762" cy="698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2E70D61-303D-0A01-7C1B-719A48069250}"/>
              </a:ext>
            </a:extLst>
          </p:cNvPr>
          <p:cNvSpPr/>
          <p:nvPr/>
        </p:nvSpPr>
        <p:spPr>
          <a:xfrm>
            <a:off x="4018701" y="4747053"/>
            <a:ext cx="844509" cy="698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8D3D6AD7-EAEF-931F-4A90-CFFCED7C8D62}"/>
              </a:ext>
            </a:extLst>
          </p:cNvPr>
          <p:cNvSpPr/>
          <p:nvPr/>
        </p:nvSpPr>
        <p:spPr>
          <a:xfrm>
            <a:off x="3259764" y="4693214"/>
            <a:ext cx="805083" cy="698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E6058A61-E155-D69F-F628-ED5F973E859B}"/>
              </a:ext>
            </a:extLst>
          </p:cNvPr>
          <p:cNvSpPr/>
          <p:nvPr/>
        </p:nvSpPr>
        <p:spPr>
          <a:xfrm>
            <a:off x="6843439" y="3337404"/>
            <a:ext cx="748163" cy="64995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7BB72555-4943-3CBC-5644-FFEA62DFC863}"/>
              </a:ext>
            </a:extLst>
          </p:cNvPr>
          <p:cNvSpPr/>
          <p:nvPr/>
        </p:nvSpPr>
        <p:spPr>
          <a:xfrm>
            <a:off x="3531760" y="3066266"/>
            <a:ext cx="748163" cy="64995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C64ECF8E-537E-640A-DE80-3496145C4ACE}"/>
              </a:ext>
            </a:extLst>
          </p:cNvPr>
          <p:cNvSpPr/>
          <p:nvPr/>
        </p:nvSpPr>
        <p:spPr>
          <a:xfrm>
            <a:off x="6172323" y="2166114"/>
            <a:ext cx="748163" cy="64995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1C00112E-4057-2D2F-CB6B-0F21EA0CA5FF}"/>
              </a:ext>
            </a:extLst>
          </p:cNvPr>
          <p:cNvSpPr/>
          <p:nvPr/>
        </p:nvSpPr>
        <p:spPr>
          <a:xfrm>
            <a:off x="3081358" y="2063385"/>
            <a:ext cx="748163" cy="64995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F6813F9A-5917-EF3F-57C0-40FAAB944509}"/>
              </a:ext>
            </a:extLst>
          </p:cNvPr>
          <p:cNvSpPr/>
          <p:nvPr/>
        </p:nvSpPr>
        <p:spPr>
          <a:xfrm>
            <a:off x="4668725" y="3307137"/>
            <a:ext cx="748163" cy="64995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5BDC4DD3-4EED-62BB-D5FC-575F98222D96}"/>
              </a:ext>
            </a:extLst>
          </p:cNvPr>
          <p:cNvSpPr/>
          <p:nvPr/>
        </p:nvSpPr>
        <p:spPr>
          <a:xfrm>
            <a:off x="1944330" y="3104022"/>
            <a:ext cx="748163" cy="64995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CE1D07FE-D634-863A-6B22-C4840A4396E6}"/>
              </a:ext>
            </a:extLst>
          </p:cNvPr>
          <p:cNvSpPr/>
          <p:nvPr/>
        </p:nvSpPr>
        <p:spPr>
          <a:xfrm>
            <a:off x="4668726" y="5418267"/>
            <a:ext cx="953422" cy="472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DD531214-BAF1-A180-83E3-7C519FE6C715}"/>
              </a:ext>
            </a:extLst>
          </p:cNvPr>
          <p:cNvSpPr/>
          <p:nvPr/>
        </p:nvSpPr>
        <p:spPr>
          <a:xfrm>
            <a:off x="3259765" y="5484075"/>
            <a:ext cx="1427214" cy="472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84FC8E62-1F6C-5B81-B0DB-18901102D29A}"/>
              </a:ext>
            </a:extLst>
          </p:cNvPr>
          <p:cNvSpPr/>
          <p:nvPr/>
        </p:nvSpPr>
        <p:spPr>
          <a:xfrm>
            <a:off x="1862874" y="5456182"/>
            <a:ext cx="1413983" cy="472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D2D958B-80B4-6C4F-6B0A-DFBCAA872BAE}"/>
              </a:ext>
            </a:extLst>
          </p:cNvPr>
          <p:cNvSpPr/>
          <p:nvPr/>
        </p:nvSpPr>
        <p:spPr>
          <a:xfrm>
            <a:off x="9670002" y="4568561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494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09353">
            <a:off x="9048690" y="280945"/>
            <a:ext cx="540185" cy="9191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645" y="548469"/>
            <a:ext cx="1014055" cy="119250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D503F1-554E-181D-267E-6835AC534C0C}"/>
              </a:ext>
            </a:extLst>
          </p:cNvPr>
          <p:cNvSpPr txBox="1"/>
          <p:nvPr/>
        </p:nvSpPr>
        <p:spPr>
          <a:xfrm>
            <a:off x="5420445" y="520939"/>
            <a:ext cx="3624874" cy="555427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اولاً / تحديد الأشكال المتشابهة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8952DCE-4366-D258-3356-4691BEADE1B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604" t="34196" r="36856" b="16781"/>
          <a:stretch/>
        </p:blipFill>
        <p:spPr>
          <a:xfrm>
            <a:off x="2187245" y="1253434"/>
            <a:ext cx="7899924" cy="4996594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8F9C0DD-BD7B-7687-916C-B7EF8B7A6C6A}"/>
              </a:ext>
            </a:extLst>
          </p:cNvPr>
          <p:cNvSpPr/>
          <p:nvPr/>
        </p:nvSpPr>
        <p:spPr>
          <a:xfrm>
            <a:off x="753783" y="2999356"/>
            <a:ext cx="1014056" cy="859287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</p:spTree>
    <p:extLst>
      <p:ext uri="{BB962C8B-B14F-4D97-AF65-F5344CB8AC3E}">
        <p14:creationId xmlns:p14="http://schemas.microsoft.com/office/powerpoint/2010/main" val="7840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1" y="326042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3045739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8CCF4CE-B80B-3851-4725-B89BFB0BD9E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549" t="52053" r="26418" b="44320"/>
          <a:stretch/>
        </p:blipFill>
        <p:spPr>
          <a:xfrm>
            <a:off x="6868386" y="1983195"/>
            <a:ext cx="3972471" cy="53267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D81E3D3-DE2D-57DD-DCA6-5DBFCC53D5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63918" b="40893"/>
          <a:stretch/>
        </p:blipFill>
        <p:spPr>
          <a:xfrm>
            <a:off x="3581740" y="1510322"/>
            <a:ext cx="2747107" cy="146855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91C90C0-CE91-1E70-F459-67E17BCCCB4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8793" t="56077" r="26418" b="35707"/>
          <a:stretch/>
        </p:blipFill>
        <p:spPr>
          <a:xfrm>
            <a:off x="2988752" y="3052932"/>
            <a:ext cx="7567241" cy="1710476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A164A891-4B48-718D-2E66-75207D1127B3}"/>
              </a:ext>
            </a:extLst>
          </p:cNvPr>
          <p:cNvSpPr/>
          <p:nvPr/>
        </p:nvSpPr>
        <p:spPr>
          <a:xfrm>
            <a:off x="4100855" y="2851555"/>
            <a:ext cx="487281" cy="537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12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9305334" y="595024"/>
            <a:ext cx="552985" cy="7192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4564419" y="766395"/>
            <a:ext cx="4777568" cy="481370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ثانياً / إيجاد قياسات الأضلاع في المثلثات المتشابهة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05E0382-ADF5-1560-E519-367590F33B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799" t="25177" r="33233" b="41020"/>
          <a:stretch/>
        </p:blipFill>
        <p:spPr>
          <a:xfrm>
            <a:off x="2162716" y="1379424"/>
            <a:ext cx="7863196" cy="466531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0DF7BA7F-2D9D-C532-F3FB-F6E8052222ED}"/>
              </a:ext>
            </a:extLst>
          </p:cNvPr>
          <p:cNvSpPr/>
          <p:nvPr/>
        </p:nvSpPr>
        <p:spPr>
          <a:xfrm>
            <a:off x="608182" y="3063902"/>
            <a:ext cx="1014056" cy="859287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</p:spTree>
    <p:extLst>
      <p:ext uri="{BB962C8B-B14F-4D97-AF65-F5344CB8AC3E}">
        <p14:creationId xmlns:p14="http://schemas.microsoft.com/office/powerpoint/2010/main" val="18631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8932227" y="697525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313088" y="1162316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1" y="326042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3080004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B7FE205-2B32-94C9-4B03-469D5D6C689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793" t="63922" r="35955" b="22757"/>
          <a:stretch/>
        </p:blipFill>
        <p:spPr>
          <a:xfrm>
            <a:off x="3633212" y="2267365"/>
            <a:ext cx="7114839" cy="1804404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2215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47121">
            <a:off x="10558076" y="1249531"/>
            <a:ext cx="627230" cy="12151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9496715" y="2075253"/>
            <a:ext cx="2028858" cy="275916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قصة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4000" kern="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العالم طاليس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29F6DEE-A1A4-7A06-FFC6-D525EFA2E94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946" t="29018" r="28514" b="46541"/>
          <a:stretch/>
        </p:blipFill>
        <p:spPr>
          <a:xfrm>
            <a:off x="5960747" y="814381"/>
            <a:ext cx="3422156" cy="300770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C14C1FB-9E98-FB42-BBEC-3AA8AEE58D0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859" t="28176" r="47054" b="42674"/>
          <a:stretch/>
        </p:blipFill>
        <p:spPr>
          <a:xfrm>
            <a:off x="2169907" y="1049436"/>
            <a:ext cx="3623026" cy="250678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93DD34A-A13F-6F4E-1C7B-4F18CD92F3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266" t="51826" r="28567" b="26866"/>
          <a:stretch/>
        </p:blipFill>
        <p:spPr>
          <a:xfrm>
            <a:off x="2169907" y="3937880"/>
            <a:ext cx="7044413" cy="207543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0ED87102-DC6D-0FFF-CC5A-5D3283A506BB}"/>
              </a:ext>
            </a:extLst>
          </p:cNvPr>
          <p:cNvSpPr/>
          <p:nvPr/>
        </p:nvSpPr>
        <p:spPr>
          <a:xfrm>
            <a:off x="631117" y="3339987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95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0DF7BA7F-2D9D-C532-F3FB-F6E8052222ED}"/>
              </a:ext>
            </a:extLst>
          </p:cNvPr>
          <p:cNvSpPr/>
          <p:nvPr/>
        </p:nvSpPr>
        <p:spPr>
          <a:xfrm>
            <a:off x="841404" y="3164673"/>
            <a:ext cx="1014056" cy="859287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81992B2-FCB9-755D-1A66-3EDFAF2021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79" t="24245" r="34278" b="67284"/>
          <a:stretch/>
        </p:blipFill>
        <p:spPr>
          <a:xfrm>
            <a:off x="2748837" y="824698"/>
            <a:ext cx="6853169" cy="8342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9C46529-764E-AFD6-891E-D9EC690593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8" t="25961" r="31420" b="14667"/>
          <a:stretch/>
        </p:blipFill>
        <p:spPr>
          <a:xfrm>
            <a:off x="2364074" y="1739726"/>
            <a:ext cx="7679567" cy="454936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115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8932227" y="697525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313088" y="1162316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6" y="3625422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684294" y="3271239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09A51EB-6509-5A24-90D5-90B3FBCEF63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525" t="57882" r="38045" b="28573"/>
          <a:stretch/>
        </p:blipFill>
        <p:spPr>
          <a:xfrm>
            <a:off x="5658522" y="1986667"/>
            <a:ext cx="4747589" cy="1727697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2A03325-B6F4-D807-637F-E570AECA6035}"/>
              </a:ext>
            </a:extLst>
          </p:cNvPr>
          <p:cNvSpPr/>
          <p:nvPr/>
        </p:nvSpPr>
        <p:spPr>
          <a:xfrm>
            <a:off x="5739205" y="3080004"/>
            <a:ext cx="209774" cy="42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644880F-AE08-419E-6819-7FE22B2D1B2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73" t="48923" r="71870" b="31608"/>
          <a:stretch/>
        </p:blipFill>
        <p:spPr>
          <a:xfrm>
            <a:off x="2595645" y="1907192"/>
            <a:ext cx="2871827" cy="1886646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7820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5060794" y="854789"/>
            <a:ext cx="4115824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الفرق بين الأشكال التالية 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26499">
            <a:off x="9163122" y="320620"/>
            <a:ext cx="488006" cy="918400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BDC4451A-2EC8-8D44-47BF-6A52A4AEA053}"/>
              </a:ext>
            </a:extLst>
          </p:cNvPr>
          <p:cNvSpPr/>
          <p:nvPr/>
        </p:nvSpPr>
        <p:spPr>
          <a:xfrm>
            <a:off x="8974804" y="2131087"/>
            <a:ext cx="2156239" cy="13483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CA47560-7870-3D5A-9C43-F3063F6C9081}"/>
              </a:ext>
            </a:extLst>
          </p:cNvPr>
          <p:cNvSpPr/>
          <p:nvPr/>
        </p:nvSpPr>
        <p:spPr>
          <a:xfrm>
            <a:off x="6549363" y="2131086"/>
            <a:ext cx="2156239" cy="13483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F3531D2-516C-D118-1E42-23893FBFCE6A}"/>
              </a:ext>
            </a:extLst>
          </p:cNvPr>
          <p:cNvSpPr/>
          <p:nvPr/>
        </p:nvSpPr>
        <p:spPr>
          <a:xfrm>
            <a:off x="3428693" y="2131086"/>
            <a:ext cx="2156239" cy="13483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DCAFABB-8079-6F81-0B24-DBC04A862A08}"/>
              </a:ext>
            </a:extLst>
          </p:cNvPr>
          <p:cNvSpPr/>
          <p:nvPr/>
        </p:nvSpPr>
        <p:spPr>
          <a:xfrm>
            <a:off x="1238686" y="2313949"/>
            <a:ext cx="1804700" cy="8756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F04FF8A9-D774-826F-5B81-04EB658C11AB}"/>
              </a:ext>
            </a:extLst>
          </p:cNvPr>
          <p:cNvSpPr/>
          <p:nvPr/>
        </p:nvSpPr>
        <p:spPr>
          <a:xfrm>
            <a:off x="6287844" y="1778043"/>
            <a:ext cx="5131397" cy="20032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41F88C71-E9CC-8D25-F159-DAC56DFFDEA1}"/>
              </a:ext>
            </a:extLst>
          </p:cNvPr>
          <p:cNvSpPr/>
          <p:nvPr/>
        </p:nvSpPr>
        <p:spPr>
          <a:xfrm>
            <a:off x="862994" y="1797296"/>
            <a:ext cx="5131397" cy="19840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سهم: لأسفل 38">
            <a:extLst>
              <a:ext uri="{FF2B5EF4-FFF2-40B4-BE49-F238E27FC236}">
                <a16:creationId xmlns:a16="http://schemas.microsoft.com/office/drawing/2014/main" id="{E98C6C5F-D367-EF68-2CF4-1E4D0F2C7A22}"/>
              </a:ext>
            </a:extLst>
          </p:cNvPr>
          <p:cNvSpPr/>
          <p:nvPr/>
        </p:nvSpPr>
        <p:spPr>
          <a:xfrm>
            <a:off x="8423236" y="3914473"/>
            <a:ext cx="860611" cy="844475"/>
          </a:xfrm>
          <a:custGeom>
            <a:avLst/>
            <a:gdLst>
              <a:gd name="connsiteX0" fmla="*/ 0 w 860611"/>
              <a:gd name="connsiteY0" fmla="*/ 422238 h 844475"/>
              <a:gd name="connsiteX1" fmla="*/ 215153 w 860611"/>
              <a:gd name="connsiteY1" fmla="*/ 422238 h 844475"/>
              <a:gd name="connsiteX2" fmla="*/ 215153 w 860611"/>
              <a:gd name="connsiteY2" fmla="*/ 0 h 844475"/>
              <a:gd name="connsiteX3" fmla="*/ 645458 w 860611"/>
              <a:gd name="connsiteY3" fmla="*/ 0 h 844475"/>
              <a:gd name="connsiteX4" fmla="*/ 645458 w 860611"/>
              <a:gd name="connsiteY4" fmla="*/ 422238 h 844475"/>
              <a:gd name="connsiteX5" fmla="*/ 860611 w 860611"/>
              <a:gd name="connsiteY5" fmla="*/ 422238 h 844475"/>
              <a:gd name="connsiteX6" fmla="*/ 430306 w 860611"/>
              <a:gd name="connsiteY6" fmla="*/ 844475 h 844475"/>
              <a:gd name="connsiteX7" fmla="*/ 0 w 860611"/>
              <a:gd name="connsiteY7" fmla="*/ 422238 h 8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0611" h="844475" fill="none" extrusionOk="0">
                <a:moveTo>
                  <a:pt x="0" y="422238"/>
                </a:moveTo>
                <a:cubicBezTo>
                  <a:pt x="41108" y="407012"/>
                  <a:pt x="164443" y="439961"/>
                  <a:pt x="215153" y="422238"/>
                </a:cubicBezTo>
                <a:cubicBezTo>
                  <a:pt x="224273" y="239783"/>
                  <a:pt x="178999" y="75445"/>
                  <a:pt x="215153" y="0"/>
                </a:cubicBezTo>
                <a:cubicBezTo>
                  <a:pt x="398618" y="-33926"/>
                  <a:pt x="588753" y="28309"/>
                  <a:pt x="645458" y="0"/>
                </a:cubicBezTo>
                <a:cubicBezTo>
                  <a:pt x="676216" y="187192"/>
                  <a:pt x="630489" y="274063"/>
                  <a:pt x="645458" y="422238"/>
                </a:cubicBezTo>
                <a:cubicBezTo>
                  <a:pt x="667050" y="432800"/>
                  <a:pt x="790761" y="409387"/>
                  <a:pt x="860611" y="422238"/>
                </a:cubicBezTo>
                <a:cubicBezTo>
                  <a:pt x="782205" y="492070"/>
                  <a:pt x="605109" y="615549"/>
                  <a:pt x="430306" y="844475"/>
                </a:cubicBezTo>
                <a:cubicBezTo>
                  <a:pt x="238780" y="647753"/>
                  <a:pt x="218278" y="583696"/>
                  <a:pt x="0" y="422238"/>
                </a:cubicBezTo>
                <a:close/>
              </a:path>
              <a:path w="860611" h="844475" stroke="0" extrusionOk="0">
                <a:moveTo>
                  <a:pt x="0" y="422238"/>
                </a:moveTo>
                <a:cubicBezTo>
                  <a:pt x="84602" y="422811"/>
                  <a:pt x="169520" y="420567"/>
                  <a:pt x="215153" y="422238"/>
                </a:cubicBezTo>
                <a:cubicBezTo>
                  <a:pt x="201873" y="305450"/>
                  <a:pt x="233213" y="126167"/>
                  <a:pt x="215153" y="0"/>
                </a:cubicBezTo>
                <a:cubicBezTo>
                  <a:pt x="357706" y="6517"/>
                  <a:pt x="436956" y="33762"/>
                  <a:pt x="645458" y="0"/>
                </a:cubicBezTo>
                <a:cubicBezTo>
                  <a:pt x="665492" y="57340"/>
                  <a:pt x="641948" y="317170"/>
                  <a:pt x="645458" y="422238"/>
                </a:cubicBezTo>
                <a:cubicBezTo>
                  <a:pt x="688884" y="404508"/>
                  <a:pt x="811863" y="426957"/>
                  <a:pt x="860611" y="422238"/>
                </a:cubicBezTo>
                <a:cubicBezTo>
                  <a:pt x="812960" y="530358"/>
                  <a:pt x="609585" y="614385"/>
                  <a:pt x="430306" y="844475"/>
                </a:cubicBezTo>
                <a:cubicBezTo>
                  <a:pt x="342063" y="816405"/>
                  <a:pt x="225988" y="612005"/>
                  <a:pt x="0" y="42223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18900448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سهم: لأسفل 39">
            <a:extLst>
              <a:ext uri="{FF2B5EF4-FFF2-40B4-BE49-F238E27FC236}">
                <a16:creationId xmlns:a16="http://schemas.microsoft.com/office/drawing/2014/main" id="{F4C89B72-773C-006C-3CF1-F72946558DCB}"/>
              </a:ext>
            </a:extLst>
          </p:cNvPr>
          <p:cNvSpPr/>
          <p:nvPr/>
        </p:nvSpPr>
        <p:spPr>
          <a:xfrm>
            <a:off x="2724304" y="3914474"/>
            <a:ext cx="860611" cy="844475"/>
          </a:xfrm>
          <a:custGeom>
            <a:avLst/>
            <a:gdLst>
              <a:gd name="connsiteX0" fmla="*/ 0 w 860611"/>
              <a:gd name="connsiteY0" fmla="*/ 422238 h 844475"/>
              <a:gd name="connsiteX1" fmla="*/ 215153 w 860611"/>
              <a:gd name="connsiteY1" fmla="*/ 422238 h 844475"/>
              <a:gd name="connsiteX2" fmla="*/ 215153 w 860611"/>
              <a:gd name="connsiteY2" fmla="*/ 0 h 844475"/>
              <a:gd name="connsiteX3" fmla="*/ 645458 w 860611"/>
              <a:gd name="connsiteY3" fmla="*/ 0 h 844475"/>
              <a:gd name="connsiteX4" fmla="*/ 645458 w 860611"/>
              <a:gd name="connsiteY4" fmla="*/ 422238 h 844475"/>
              <a:gd name="connsiteX5" fmla="*/ 860611 w 860611"/>
              <a:gd name="connsiteY5" fmla="*/ 422238 h 844475"/>
              <a:gd name="connsiteX6" fmla="*/ 430306 w 860611"/>
              <a:gd name="connsiteY6" fmla="*/ 844475 h 844475"/>
              <a:gd name="connsiteX7" fmla="*/ 0 w 860611"/>
              <a:gd name="connsiteY7" fmla="*/ 422238 h 8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0611" h="844475" fill="none" extrusionOk="0">
                <a:moveTo>
                  <a:pt x="0" y="422238"/>
                </a:moveTo>
                <a:cubicBezTo>
                  <a:pt x="41108" y="407012"/>
                  <a:pt x="164443" y="439961"/>
                  <a:pt x="215153" y="422238"/>
                </a:cubicBezTo>
                <a:cubicBezTo>
                  <a:pt x="224273" y="239783"/>
                  <a:pt x="178999" y="75445"/>
                  <a:pt x="215153" y="0"/>
                </a:cubicBezTo>
                <a:cubicBezTo>
                  <a:pt x="398618" y="-33926"/>
                  <a:pt x="588753" y="28309"/>
                  <a:pt x="645458" y="0"/>
                </a:cubicBezTo>
                <a:cubicBezTo>
                  <a:pt x="676216" y="187192"/>
                  <a:pt x="630489" y="274063"/>
                  <a:pt x="645458" y="422238"/>
                </a:cubicBezTo>
                <a:cubicBezTo>
                  <a:pt x="667050" y="432800"/>
                  <a:pt x="790761" y="409387"/>
                  <a:pt x="860611" y="422238"/>
                </a:cubicBezTo>
                <a:cubicBezTo>
                  <a:pt x="782205" y="492070"/>
                  <a:pt x="605109" y="615549"/>
                  <a:pt x="430306" y="844475"/>
                </a:cubicBezTo>
                <a:cubicBezTo>
                  <a:pt x="238780" y="647753"/>
                  <a:pt x="218278" y="583696"/>
                  <a:pt x="0" y="422238"/>
                </a:cubicBezTo>
                <a:close/>
              </a:path>
              <a:path w="860611" h="844475" stroke="0" extrusionOk="0">
                <a:moveTo>
                  <a:pt x="0" y="422238"/>
                </a:moveTo>
                <a:cubicBezTo>
                  <a:pt x="84602" y="422811"/>
                  <a:pt x="169520" y="420567"/>
                  <a:pt x="215153" y="422238"/>
                </a:cubicBezTo>
                <a:cubicBezTo>
                  <a:pt x="201873" y="305450"/>
                  <a:pt x="233213" y="126167"/>
                  <a:pt x="215153" y="0"/>
                </a:cubicBezTo>
                <a:cubicBezTo>
                  <a:pt x="357706" y="6517"/>
                  <a:pt x="436956" y="33762"/>
                  <a:pt x="645458" y="0"/>
                </a:cubicBezTo>
                <a:cubicBezTo>
                  <a:pt x="665492" y="57340"/>
                  <a:pt x="641948" y="317170"/>
                  <a:pt x="645458" y="422238"/>
                </a:cubicBezTo>
                <a:cubicBezTo>
                  <a:pt x="688884" y="404508"/>
                  <a:pt x="811863" y="426957"/>
                  <a:pt x="860611" y="422238"/>
                </a:cubicBezTo>
                <a:cubicBezTo>
                  <a:pt x="812960" y="530358"/>
                  <a:pt x="609585" y="614385"/>
                  <a:pt x="430306" y="844475"/>
                </a:cubicBezTo>
                <a:cubicBezTo>
                  <a:pt x="342063" y="816405"/>
                  <a:pt x="225988" y="612005"/>
                  <a:pt x="0" y="42223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18900448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5DDDE115-93BE-BBB9-E0D4-817030645D8D}"/>
              </a:ext>
            </a:extLst>
          </p:cNvPr>
          <p:cNvSpPr/>
          <p:nvPr/>
        </p:nvSpPr>
        <p:spPr>
          <a:xfrm>
            <a:off x="7304855" y="4897479"/>
            <a:ext cx="3445150" cy="878246"/>
          </a:xfrm>
          <a:custGeom>
            <a:avLst/>
            <a:gdLst>
              <a:gd name="connsiteX0" fmla="*/ 0 w 3445150"/>
              <a:gd name="connsiteY0" fmla="*/ 0 h 878246"/>
              <a:gd name="connsiteX1" fmla="*/ 3445150 w 3445150"/>
              <a:gd name="connsiteY1" fmla="*/ 0 h 878246"/>
              <a:gd name="connsiteX2" fmla="*/ 3445150 w 3445150"/>
              <a:gd name="connsiteY2" fmla="*/ 878246 h 878246"/>
              <a:gd name="connsiteX3" fmla="*/ 0 w 3445150"/>
              <a:gd name="connsiteY3" fmla="*/ 878246 h 878246"/>
              <a:gd name="connsiteX4" fmla="*/ 0 w 3445150"/>
              <a:gd name="connsiteY4" fmla="*/ 0 h 87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5150" h="878246" fill="none" extrusionOk="0">
                <a:moveTo>
                  <a:pt x="0" y="0"/>
                </a:moveTo>
                <a:cubicBezTo>
                  <a:pt x="1367682" y="-17057"/>
                  <a:pt x="2822673" y="13167"/>
                  <a:pt x="3445150" y="0"/>
                </a:cubicBezTo>
                <a:cubicBezTo>
                  <a:pt x="3469088" y="183618"/>
                  <a:pt x="3507558" y="442104"/>
                  <a:pt x="3445150" y="878246"/>
                </a:cubicBezTo>
                <a:cubicBezTo>
                  <a:pt x="2184315" y="858208"/>
                  <a:pt x="625111" y="972031"/>
                  <a:pt x="0" y="878246"/>
                </a:cubicBezTo>
                <a:cubicBezTo>
                  <a:pt x="-53611" y="579346"/>
                  <a:pt x="-71715" y="171616"/>
                  <a:pt x="0" y="0"/>
                </a:cubicBezTo>
                <a:close/>
              </a:path>
              <a:path w="3445150" h="878246" stroke="0" extrusionOk="0">
                <a:moveTo>
                  <a:pt x="0" y="0"/>
                </a:moveTo>
                <a:cubicBezTo>
                  <a:pt x="1555869" y="2183"/>
                  <a:pt x="2628432" y="-91358"/>
                  <a:pt x="3445150" y="0"/>
                </a:cubicBezTo>
                <a:cubicBezTo>
                  <a:pt x="3379415" y="251747"/>
                  <a:pt x="3519833" y="634694"/>
                  <a:pt x="3445150" y="878246"/>
                </a:cubicBezTo>
                <a:cubicBezTo>
                  <a:pt x="3031949" y="851336"/>
                  <a:pt x="884187" y="805315"/>
                  <a:pt x="0" y="878246"/>
                </a:cubicBezTo>
                <a:cubicBezTo>
                  <a:pt x="-20487" y="481088"/>
                  <a:pt x="71381" y="173404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298057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متطابقة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لأن لها نفس الشكل والقياس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38E30BAD-31A0-7B2C-2CE2-DECF72FE76E8}"/>
              </a:ext>
            </a:extLst>
          </p:cNvPr>
          <p:cNvSpPr/>
          <p:nvPr/>
        </p:nvSpPr>
        <p:spPr>
          <a:xfrm>
            <a:off x="1342916" y="4925871"/>
            <a:ext cx="4242016" cy="844475"/>
          </a:xfrm>
          <a:custGeom>
            <a:avLst/>
            <a:gdLst>
              <a:gd name="connsiteX0" fmla="*/ 0 w 4242016"/>
              <a:gd name="connsiteY0" fmla="*/ 0 h 844475"/>
              <a:gd name="connsiteX1" fmla="*/ 4242016 w 4242016"/>
              <a:gd name="connsiteY1" fmla="*/ 0 h 844475"/>
              <a:gd name="connsiteX2" fmla="*/ 4242016 w 4242016"/>
              <a:gd name="connsiteY2" fmla="*/ 844475 h 844475"/>
              <a:gd name="connsiteX3" fmla="*/ 0 w 4242016"/>
              <a:gd name="connsiteY3" fmla="*/ 844475 h 844475"/>
              <a:gd name="connsiteX4" fmla="*/ 0 w 4242016"/>
              <a:gd name="connsiteY4" fmla="*/ 0 h 8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016" h="844475" fill="none" extrusionOk="0">
                <a:moveTo>
                  <a:pt x="0" y="0"/>
                </a:moveTo>
                <a:cubicBezTo>
                  <a:pt x="1157748" y="-17057"/>
                  <a:pt x="3672775" y="13167"/>
                  <a:pt x="4242016" y="0"/>
                </a:cubicBezTo>
                <a:cubicBezTo>
                  <a:pt x="4307040" y="163780"/>
                  <a:pt x="4218884" y="541044"/>
                  <a:pt x="4242016" y="844475"/>
                </a:cubicBezTo>
                <a:cubicBezTo>
                  <a:pt x="3639851" y="824437"/>
                  <a:pt x="1685739" y="938260"/>
                  <a:pt x="0" y="844475"/>
                </a:cubicBezTo>
                <a:cubicBezTo>
                  <a:pt x="2753" y="752470"/>
                  <a:pt x="-57613" y="406973"/>
                  <a:pt x="0" y="0"/>
                </a:cubicBezTo>
                <a:close/>
              </a:path>
              <a:path w="4242016" h="844475" stroke="0" extrusionOk="0">
                <a:moveTo>
                  <a:pt x="0" y="0"/>
                </a:moveTo>
                <a:cubicBezTo>
                  <a:pt x="1741564" y="2183"/>
                  <a:pt x="3017345" y="-91358"/>
                  <a:pt x="4242016" y="0"/>
                </a:cubicBezTo>
                <a:cubicBezTo>
                  <a:pt x="4308312" y="225204"/>
                  <a:pt x="4169070" y="621759"/>
                  <a:pt x="4242016" y="844475"/>
                </a:cubicBezTo>
                <a:cubicBezTo>
                  <a:pt x="2311374" y="817565"/>
                  <a:pt x="718356" y="771544"/>
                  <a:pt x="0" y="844475"/>
                </a:cubicBezTo>
                <a:cubicBezTo>
                  <a:pt x="-25800" y="691596"/>
                  <a:pt x="-70134" y="101875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298057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متشابهة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لأن لها نفس الشكل وتختلف في القياس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7829B36-36A5-6198-CDF2-1FABB39BEE38}"/>
              </a:ext>
            </a:extLst>
          </p:cNvPr>
          <p:cNvSpPr/>
          <p:nvPr/>
        </p:nvSpPr>
        <p:spPr>
          <a:xfrm>
            <a:off x="6182388" y="3969874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192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  <p:bldP spid="12" grpId="0" animBg="1"/>
      <p:bldP spid="21" grpId="0" animBg="1"/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039" y="1805178"/>
            <a:ext cx="5434390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05525" y="2834576"/>
            <a:ext cx="41100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شريط الذكريات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noProof="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فكر – زاوج - شارك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الدقيقة الواحدة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6595677" y="850700"/>
            <a:ext cx="1585994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4382542" y="1128556"/>
            <a:ext cx="1727459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26499">
            <a:off x="8273627" y="273086"/>
            <a:ext cx="488006" cy="9184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BA14881-9EE3-72B6-2F81-D3173CB4452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397" t="48787" r="32262" b="29644"/>
          <a:stretch/>
        </p:blipFill>
        <p:spPr>
          <a:xfrm>
            <a:off x="3243430" y="2197008"/>
            <a:ext cx="6722159" cy="1920174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6595676" y="850700"/>
            <a:ext cx="2655899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 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4382542" y="1128556"/>
            <a:ext cx="1727459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 – زاج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شارك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26499">
            <a:off x="9264934" y="377785"/>
            <a:ext cx="488006" cy="9184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FB99D47-CF55-B081-E65D-77E0CF7109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75" t="30004" r="28998" b="39529"/>
          <a:stretch/>
        </p:blipFill>
        <p:spPr>
          <a:xfrm>
            <a:off x="2899535" y="1923186"/>
            <a:ext cx="6999088" cy="241211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53855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047036" y="634620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406224" y="1474686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27679A73-17EB-0A7E-9B96-357F4BB70D8A}"/>
              </a:ext>
            </a:extLst>
          </p:cNvPr>
          <p:cNvGrpSpPr/>
          <p:nvPr/>
        </p:nvGrpSpPr>
        <p:grpSpPr>
          <a:xfrm>
            <a:off x="2881603" y="2485584"/>
            <a:ext cx="8008822" cy="1317445"/>
            <a:chOff x="3192947" y="2485585"/>
            <a:chExt cx="7697477" cy="1127800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E655F160-EDBC-4A48-5B95-2AD1382E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8753" t="44392" r="49128" b="48549"/>
            <a:stretch/>
          </p:blipFill>
          <p:spPr>
            <a:xfrm>
              <a:off x="3192947" y="2485585"/>
              <a:ext cx="7697477" cy="11278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92A356CA-A657-C934-E6F7-86B2A4AD5C7D}"/>
                </a:ext>
              </a:extLst>
            </p:cNvPr>
            <p:cNvSpPr/>
            <p:nvPr/>
          </p:nvSpPr>
          <p:spPr>
            <a:xfrm>
              <a:off x="4044875" y="3065763"/>
              <a:ext cx="1858747" cy="446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8889" y="5013008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76895" y="60870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1566" y="406176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5B1A3C1-90B5-F35F-4C78-5429810DFBF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827" t="27759" r="17904" b="16463"/>
          <a:stretch/>
        </p:blipFill>
        <p:spPr>
          <a:xfrm>
            <a:off x="1653633" y="1378946"/>
            <a:ext cx="8352794" cy="4301987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AE945BC-CFBA-2835-AFC3-4970C3BEEAD2}"/>
              </a:ext>
            </a:extLst>
          </p:cNvPr>
          <p:cNvSpPr/>
          <p:nvPr/>
        </p:nvSpPr>
        <p:spPr>
          <a:xfrm>
            <a:off x="7718612" y="3356649"/>
            <a:ext cx="1661271" cy="650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4B385CD-F8A3-C4C6-5311-9DD347DAE823}"/>
              </a:ext>
            </a:extLst>
          </p:cNvPr>
          <p:cNvSpPr/>
          <p:nvPr/>
        </p:nvSpPr>
        <p:spPr>
          <a:xfrm>
            <a:off x="3808208" y="3142459"/>
            <a:ext cx="1755890" cy="3874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57604" y="512575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10504" y="627510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4337" y="713859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923627" y="1705772"/>
            <a:ext cx="4769454" cy="2576083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61860" y="1937655"/>
            <a:ext cx="42046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أحدد ما إذا كانت الأشكال متشابهة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/>
                <a:cs typeface="Mudir MT" pitchFamily="2" charset="-78"/>
              </a:rPr>
              <a:t>وأجد الطول المجهول في شكلين متشابهين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245435" y="1564972"/>
            <a:ext cx="5141632" cy="519595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479097" y="931506"/>
            <a:ext cx="2443690" cy="2355041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6" y="859257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88873" y="3012168"/>
            <a:ext cx="41100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الأشكال المتشابهة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الأضلاع المتناظرة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الزوايا المتناظرة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القياس غير مباشر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B064FD-F8F1-AF29-7362-E4D5A1655295}"/>
              </a:ext>
            </a:extLst>
          </p:cNvPr>
          <p:cNvSpPr txBox="1"/>
          <p:nvPr/>
        </p:nvSpPr>
        <p:spPr>
          <a:xfrm>
            <a:off x="2382296" y="1793011"/>
            <a:ext cx="3318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المفردات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43887" y="5082832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7827785" y="564055"/>
            <a:ext cx="786391" cy="1124392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473367" y="1162352"/>
            <a:ext cx="234428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شريط الذكريات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1BC626B-C5D8-07EC-33F4-17CD817B1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787" t="26199" r="5435" b="22054"/>
          <a:stretch/>
        </p:blipFill>
        <p:spPr>
          <a:xfrm>
            <a:off x="765039" y="2134439"/>
            <a:ext cx="10689926" cy="267602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7830575E-EB7C-C0C0-B205-ED0A5C68FAA1}"/>
              </a:ext>
            </a:extLst>
          </p:cNvPr>
          <p:cNvSpPr/>
          <p:nvPr/>
        </p:nvSpPr>
        <p:spPr>
          <a:xfrm>
            <a:off x="9062624" y="2826237"/>
            <a:ext cx="1816140" cy="13290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متى نقول عن الزاويتين أنهما متتامتان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89DFA87-C0AB-BA40-4C56-7C6E14D6201F}"/>
              </a:ext>
            </a:extLst>
          </p:cNvPr>
          <p:cNvSpPr/>
          <p:nvPr/>
        </p:nvSpPr>
        <p:spPr>
          <a:xfrm>
            <a:off x="6474659" y="2820762"/>
            <a:ext cx="2002591" cy="13290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مجموع زوايا المثلث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4B4038A-F6E5-AC2A-8F84-5E99725760CF}"/>
              </a:ext>
            </a:extLst>
          </p:cNvPr>
          <p:cNvSpPr/>
          <p:nvPr/>
        </p:nvSpPr>
        <p:spPr>
          <a:xfrm>
            <a:off x="3910582" y="2820761"/>
            <a:ext cx="2002591" cy="13290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مبروك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ربحتِ خمس نقاط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D208000-2770-4CD8-A773-057963D056E7}"/>
              </a:ext>
            </a:extLst>
          </p:cNvPr>
          <p:cNvSpPr/>
          <p:nvPr/>
        </p:nvSpPr>
        <p:spPr>
          <a:xfrm>
            <a:off x="1348432" y="2803797"/>
            <a:ext cx="1905622" cy="13290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مجموع زوايا الشكل الرباعي</a:t>
            </a:r>
          </a:p>
        </p:txBody>
      </p:sp>
    </p:spTree>
    <p:extLst>
      <p:ext uri="{BB962C8B-B14F-4D97-AF65-F5344CB8AC3E}">
        <p14:creationId xmlns:p14="http://schemas.microsoft.com/office/powerpoint/2010/main" val="2898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90557">
            <a:off x="5790061" y="-139934"/>
            <a:ext cx="2027720" cy="1954161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70295">
            <a:off x="7779891" y="-90553"/>
            <a:ext cx="545305" cy="986577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6365445" y="312255"/>
            <a:ext cx="14594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أسئلة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البناء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4838C6B-CFCB-C4A7-6745-120989C42716}"/>
              </a:ext>
            </a:extLst>
          </p:cNvPr>
          <p:cNvSpPr txBox="1"/>
          <p:nvPr/>
        </p:nvSpPr>
        <p:spPr>
          <a:xfrm>
            <a:off x="7064052" y="1670207"/>
            <a:ext cx="4575583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صنف الأشكال التالية إلى المجموعات المتشابهة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7BEF780-904B-7E1A-9869-FF9193E74584}"/>
              </a:ext>
            </a:extLst>
          </p:cNvPr>
          <p:cNvSpPr txBox="1"/>
          <p:nvPr/>
        </p:nvSpPr>
        <p:spPr>
          <a:xfrm>
            <a:off x="8872019" y="852954"/>
            <a:ext cx="16214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عصف ذهني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6C55878-7C13-86B0-65AB-C3C3718B4551}"/>
              </a:ext>
            </a:extLst>
          </p:cNvPr>
          <p:cNvSpPr/>
          <p:nvPr/>
        </p:nvSpPr>
        <p:spPr>
          <a:xfrm>
            <a:off x="1286652" y="1006922"/>
            <a:ext cx="1413517" cy="5139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شبه منحرف 15">
            <a:extLst>
              <a:ext uri="{FF2B5EF4-FFF2-40B4-BE49-F238E27FC236}">
                <a16:creationId xmlns:a16="http://schemas.microsoft.com/office/drawing/2014/main" id="{D4A6D742-2EBE-7AA4-D277-BF0D620BEE14}"/>
              </a:ext>
            </a:extLst>
          </p:cNvPr>
          <p:cNvSpPr/>
          <p:nvPr/>
        </p:nvSpPr>
        <p:spPr>
          <a:xfrm>
            <a:off x="2295116" y="3094866"/>
            <a:ext cx="1863847" cy="747656"/>
          </a:xfrm>
          <a:prstGeom prst="trapezoid">
            <a:avLst>
              <a:gd name="adj" fmla="val 5072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مخطط انسيابي: إدخال يدوي 17">
            <a:extLst>
              <a:ext uri="{FF2B5EF4-FFF2-40B4-BE49-F238E27FC236}">
                <a16:creationId xmlns:a16="http://schemas.microsoft.com/office/drawing/2014/main" id="{8955DEE2-F80A-FB2B-C749-A642209144E5}"/>
              </a:ext>
            </a:extLst>
          </p:cNvPr>
          <p:cNvSpPr/>
          <p:nvPr/>
        </p:nvSpPr>
        <p:spPr>
          <a:xfrm>
            <a:off x="1436184" y="1794959"/>
            <a:ext cx="1469688" cy="944219"/>
          </a:xfrm>
          <a:prstGeom prst="flowChartManualInp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متوازي أضلاع 22">
            <a:extLst>
              <a:ext uri="{FF2B5EF4-FFF2-40B4-BE49-F238E27FC236}">
                <a16:creationId xmlns:a16="http://schemas.microsoft.com/office/drawing/2014/main" id="{85368ACA-8A59-95EF-4496-1674451E71F1}"/>
              </a:ext>
            </a:extLst>
          </p:cNvPr>
          <p:cNvSpPr/>
          <p:nvPr/>
        </p:nvSpPr>
        <p:spPr>
          <a:xfrm>
            <a:off x="2373587" y="4189826"/>
            <a:ext cx="1941386" cy="852012"/>
          </a:xfrm>
          <a:prstGeom prst="parallelogram">
            <a:avLst>
              <a:gd name="adj" fmla="val 5900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خطط انسيابي: استخراج 23">
            <a:extLst>
              <a:ext uri="{FF2B5EF4-FFF2-40B4-BE49-F238E27FC236}">
                <a16:creationId xmlns:a16="http://schemas.microsoft.com/office/drawing/2014/main" id="{38ECBF4E-CA39-EF42-68CD-1FF6F3AA9D2E}"/>
              </a:ext>
            </a:extLst>
          </p:cNvPr>
          <p:cNvSpPr/>
          <p:nvPr/>
        </p:nvSpPr>
        <p:spPr>
          <a:xfrm>
            <a:off x="3116413" y="1395540"/>
            <a:ext cx="998240" cy="1170882"/>
          </a:xfrm>
          <a:prstGeom prst="flowChartExtract">
            <a:avLst/>
          </a:prstGeom>
          <a:solidFill>
            <a:schemeClr val="accent1">
              <a:lumMod val="60000"/>
              <a:lumOff val="40000"/>
            </a:schemeClr>
          </a:solidFill>
          <a:ln w="44450" cmpd="thinThick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خطط انسيابي: استخراج 24">
            <a:extLst>
              <a:ext uri="{FF2B5EF4-FFF2-40B4-BE49-F238E27FC236}">
                <a16:creationId xmlns:a16="http://schemas.microsoft.com/office/drawing/2014/main" id="{804958C7-E73A-D229-F6A1-9990946687DF}"/>
              </a:ext>
            </a:extLst>
          </p:cNvPr>
          <p:cNvSpPr/>
          <p:nvPr/>
        </p:nvSpPr>
        <p:spPr>
          <a:xfrm>
            <a:off x="551808" y="2726301"/>
            <a:ext cx="1469687" cy="1162802"/>
          </a:xfrm>
          <a:prstGeom prst="flowChartExtract">
            <a:avLst/>
          </a:prstGeom>
          <a:solidFill>
            <a:schemeClr val="accent2">
              <a:lumMod val="40000"/>
              <a:lumOff val="60000"/>
            </a:schemeClr>
          </a:solidFill>
          <a:ln w="44450" cmpd="thinThick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ثلث قائم الزاوية 25">
            <a:extLst>
              <a:ext uri="{FF2B5EF4-FFF2-40B4-BE49-F238E27FC236}">
                <a16:creationId xmlns:a16="http://schemas.microsoft.com/office/drawing/2014/main" id="{A7A5BB1F-4D62-213D-06EA-5675793A9B49}"/>
              </a:ext>
            </a:extLst>
          </p:cNvPr>
          <p:cNvSpPr/>
          <p:nvPr/>
        </p:nvSpPr>
        <p:spPr>
          <a:xfrm>
            <a:off x="881988" y="4275758"/>
            <a:ext cx="1307193" cy="944219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 w="44450" cmpd="thinThick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A5ABB24-F9BD-A9B6-7A0E-A70349A3CA1F}"/>
              </a:ext>
            </a:extLst>
          </p:cNvPr>
          <p:cNvSpPr txBox="1"/>
          <p:nvPr/>
        </p:nvSpPr>
        <p:spPr>
          <a:xfrm>
            <a:off x="8817452" y="2437344"/>
            <a:ext cx="2139175" cy="461665"/>
          </a:xfrm>
          <a:prstGeom prst="rect">
            <a:avLst/>
          </a:prstGeom>
          <a:solidFill>
            <a:srgbClr val="FEF4D9"/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المجموعة الأولى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78336B4-7EB3-B422-9CC3-AF4DF30074BC}"/>
              </a:ext>
            </a:extLst>
          </p:cNvPr>
          <p:cNvSpPr txBox="1"/>
          <p:nvPr/>
        </p:nvSpPr>
        <p:spPr>
          <a:xfrm>
            <a:off x="4563589" y="2432740"/>
            <a:ext cx="2139175" cy="461665"/>
          </a:xfrm>
          <a:prstGeom prst="rect">
            <a:avLst/>
          </a:prstGeom>
          <a:solidFill>
            <a:srgbClr val="FEF4D9"/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المجموعة الثانية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0F27E5-0435-7381-7934-429296B400F6}"/>
              </a:ext>
            </a:extLst>
          </p:cNvPr>
          <p:cNvSpPr txBox="1"/>
          <p:nvPr/>
        </p:nvSpPr>
        <p:spPr>
          <a:xfrm>
            <a:off x="1040855" y="3625463"/>
            <a:ext cx="2133563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 سبب اختيارك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لهذا التصنيف ؟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4F9C0A9-9636-2DB2-3C4B-D26C2C3A4AA3}"/>
              </a:ext>
            </a:extLst>
          </p:cNvPr>
          <p:cNvSpPr/>
          <p:nvPr/>
        </p:nvSpPr>
        <p:spPr>
          <a:xfrm>
            <a:off x="4708825" y="958398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58334 0.2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67812 0.13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6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71914 0.1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51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39349 0.37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34415 0.3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10964 0.028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07487 0.037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4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26499">
            <a:off x="9402375" y="238934"/>
            <a:ext cx="662376" cy="1246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992" y="470350"/>
            <a:ext cx="1014055" cy="1192502"/>
          </a:xfrm>
          <a:prstGeom prst="rect">
            <a:avLst/>
          </a:prstGeom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202515-0DB8-D7C2-F335-C9F4AB0A8F4C}"/>
              </a:ext>
            </a:extLst>
          </p:cNvPr>
          <p:cNvSpPr txBox="1"/>
          <p:nvPr/>
        </p:nvSpPr>
        <p:spPr>
          <a:xfrm>
            <a:off x="6096000" y="152735"/>
            <a:ext cx="16214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عصف ذهني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EEF031C-8C4B-755B-2AF5-80B4D0896DE9}"/>
              </a:ext>
            </a:extLst>
          </p:cNvPr>
          <p:cNvSpPr txBox="1"/>
          <p:nvPr/>
        </p:nvSpPr>
        <p:spPr>
          <a:xfrm>
            <a:off x="8293583" y="4219981"/>
            <a:ext cx="262873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للمربعين نفس القياس ؟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CAEFAF3-ED96-BE26-6ECB-C35F133104DC}"/>
              </a:ext>
            </a:extLst>
          </p:cNvPr>
          <p:cNvSpPr txBox="1"/>
          <p:nvPr/>
        </p:nvSpPr>
        <p:spPr>
          <a:xfrm>
            <a:off x="8239795" y="3607983"/>
            <a:ext cx="268252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للمربعين نفس الشكل ؟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E3CE06A-8642-148C-42BB-2F351027BAA5}"/>
              </a:ext>
            </a:extLst>
          </p:cNvPr>
          <p:cNvSpPr txBox="1"/>
          <p:nvPr/>
        </p:nvSpPr>
        <p:spPr>
          <a:xfrm>
            <a:off x="8007292" y="4839031"/>
            <a:ext cx="306397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للمستطيلين نفس الشكل ؟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961BE095-2390-7CA3-59F7-59AF3F188DEA}"/>
              </a:ext>
            </a:extLst>
          </p:cNvPr>
          <p:cNvSpPr txBox="1"/>
          <p:nvPr/>
        </p:nvSpPr>
        <p:spPr>
          <a:xfrm>
            <a:off x="8007293" y="5388758"/>
            <a:ext cx="306397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للمستطيلين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نفس القياس ؟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6909ABD-33E2-A30D-3BA3-F0E49F2CC3BB}"/>
              </a:ext>
            </a:extLst>
          </p:cNvPr>
          <p:cNvSpPr txBox="1"/>
          <p:nvPr/>
        </p:nvSpPr>
        <p:spPr>
          <a:xfrm>
            <a:off x="4936918" y="943850"/>
            <a:ext cx="4575583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صنف الأشكال التالية إلى مجموعتين متشابهين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CC13B0B7-73AE-F5AD-865B-5E54F3336849}"/>
              </a:ext>
            </a:extLst>
          </p:cNvPr>
          <p:cNvSpPr/>
          <p:nvPr/>
        </p:nvSpPr>
        <p:spPr>
          <a:xfrm>
            <a:off x="1437196" y="2188512"/>
            <a:ext cx="2405467" cy="9288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08627D9-B025-2692-CE76-1938917E4965}"/>
              </a:ext>
            </a:extLst>
          </p:cNvPr>
          <p:cNvSpPr/>
          <p:nvPr/>
        </p:nvSpPr>
        <p:spPr>
          <a:xfrm>
            <a:off x="5780059" y="2054545"/>
            <a:ext cx="1366222" cy="13150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89E531E-F7AB-0B21-BD4F-798D76865472}"/>
              </a:ext>
            </a:extLst>
          </p:cNvPr>
          <p:cNvSpPr/>
          <p:nvPr/>
        </p:nvSpPr>
        <p:spPr>
          <a:xfrm>
            <a:off x="4317780" y="2260587"/>
            <a:ext cx="893896" cy="7847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6E9301C-6DBB-8D1F-480C-CF0C0AC4C323}"/>
              </a:ext>
            </a:extLst>
          </p:cNvPr>
          <p:cNvSpPr txBox="1"/>
          <p:nvPr/>
        </p:nvSpPr>
        <p:spPr>
          <a:xfrm>
            <a:off x="1475760" y="5188873"/>
            <a:ext cx="2133563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 سبب اختيارك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لهذا التصنيف ؟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725A834-EEA9-6BF0-7496-FB7172026127}"/>
              </a:ext>
            </a:extLst>
          </p:cNvPr>
          <p:cNvSpPr/>
          <p:nvPr/>
        </p:nvSpPr>
        <p:spPr>
          <a:xfrm>
            <a:off x="7533036" y="2428378"/>
            <a:ext cx="1413517" cy="5139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A38DE889-A398-067F-78F7-81BCAC5E1935}"/>
              </a:ext>
            </a:extLst>
          </p:cNvPr>
          <p:cNvSpPr/>
          <p:nvPr/>
        </p:nvSpPr>
        <p:spPr>
          <a:xfrm>
            <a:off x="5396082" y="1880469"/>
            <a:ext cx="2072723" cy="3002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ACDBC055-FDDA-F12A-3BFD-AC07571A12B5}"/>
              </a:ext>
            </a:extLst>
          </p:cNvPr>
          <p:cNvSpPr/>
          <p:nvPr/>
        </p:nvSpPr>
        <p:spPr>
          <a:xfrm>
            <a:off x="1148740" y="1899658"/>
            <a:ext cx="2982381" cy="3002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6CC34C4-26D6-BF39-DEB8-7D79F0C26E75}"/>
              </a:ext>
            </a:extLst>
          </p:cNvPr>
          <p:cNvSpPr/>
          <p:nvPr/>
        </p:nvSpPr>
        <p:spPr>
          <a:xfrm>
            <a:off x="4348265" y="5146672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56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4543 0.18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1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444 0.21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4" grpId="0" animBg="1"/>
      <p:bldP spid="39" grpId="0" animBg="1"/>
      <p:bldP spid="33" grpId="0" animBg="1"/>
      <p:bldP spid="35" grpId="0" animBg="1"/>
      <p:bldP spid="24" grpId="0" animBg="1"/>
      <p:bldP spid="37" grpId="0" animBg="1"/>
      <p:bldP spid="4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9844" y="4987899"/>
            <a:ext cx="1158172" cy="1361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99423">
            <a:off x="9545917" y="425445"/>
            <a:ext cx="635623" cy="146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7451508" y="1285810"/>
            <a:ext cx="2659515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التشابه في اللغة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B8A5F74-27D6-1AF8-17F5-2E86ADDADA93}"/>
              </a:ext>
            </a:extLst>
          </p:cNvPr>
          <p:cNvSpPr txBox="1"/>
          <p:nvPr/>
        </p:nvSpPr>
        <p:spPr>
          <a:xfrm>
            <a:off x="2431420" y="1901554"/>
            <a:ext cx="371811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تشابهَ يتشابه ، تشابُهًا ، فهو مُتشابِه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تشابه الشَّيئان ماثل كلّ منهما الآخر</a:t>
            </a: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2FAFA11C-B05F-804A-6749-0D67D47B6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299423">
            <a:off x="10331256" y="2573653"/>
            <a:ext cx="635623" cy="1464083"/>
          </a:xfrm>
          <a:prstGeom prst="rect">
            <a:avLst/>
          </a:prstGeom>
        </p:spPr>
      </p:pic>
      <p:sp>
        <p:nvSpPr>
          <p:cNvPr id="22" name="Google Shape;312;p25">
            <a:extLst>
              <a:ext uri="{FF2B5EF4-FFF2-40B4-BE49-F238E27FC236}">
                <a16:creationId xmlns:a16="http://schemas.microsoft.com/office/drawing/2014/main" id="{05400B96-66A7-FE70-F76F-85E02F7DD9F0}"/>
              </a:ext>
            </a:extLst>
          </p:cNvPr>
          <p:cNvSpPr/>
          <p:nvPr/>
        </p:nvSpPr>
        <p:spPr>
          <a:xfrm>
            <a:off x="8078186" y="3213343"/>
            <a:ext cx="2659515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التشابه في القران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11EEB6-ABBA-A19C-ACED-E4F20ADD7695}"/>
              </a:ext>
            </a:extLst>
          </p:cNvPr>
          <p:cNvSpPr txBox="1"/>
          <p:nvPr/>
        </p:nvSpPr>
        <p:spPr>
          <a:xfrm>
            <a:off x="731520" y="3860107"/>
            <a:ext cx="6478819" cy="16004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قال تعالى </a:t>
            </a:r>
          </a:p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ar-SA" b="1" dirty="0"/>
              <a:t>قَالُوا ادْعُ لَنَا رَبَّكَ يُبَيِّن لَّنَا مَا هِيَ إِنَّ الْبَقَرَ تَشَابَهَ عَلَيْنَا وَإِنَّا إِن شَاءَ اللَّهُ لَمُهْتَدُونَ )</a:t>
            </a:r>
          </a:p>
          <a:p>
            <a:pPr algn="ctr"/>
            <a:endParaRPr lang="ar-SA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قال تعالى :</a:t>
            </a:r>
          </a:p>
          <a:p>
            <a:pPr algn="ctr"/>
            <a:r>
              <a:rPr lang="ar-SA" b="1" dirty="0"/>
              <a:t>( وَالزَّيْتُونَ وَالرُّمَّانَ مُشْتَبِهًا وَغَيْرَ مُتَشَابِهٍ  )</a:t>
            </a:r>
            <a:endParaRPr lang="ar-SA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8E88FEA-F825-73FF-D85D-D4358B5F09B4}"/>
              </a:ext>
            </a:extLst>
          </p:cNvPr>
          <p:cNvSpPr/>
          <p:nvPr/>
        </p:nvSpPr>
        <p:spPr>
          <a:xfrm>
            <a:off x="1248402" y="3071727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2" grpId="0" animBg="1"/>
      <p:bldP spid="2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9423">
            <a:off x="8461585" y="-93133"/>
            <a:ext cx="635623" cy="1464083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6335368" y="722967"/>
            <a:ext cx="2785065" cy="992689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التشابه في حياتنا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C825BC7-B242-080C-2F75-F7A3E185D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15" r="17542"/>
          <a:stretch/>
        </p:blipFill>
        <p:spPr>
          <a:xfrm>
            <a:off x="6920353" y="1831871"/>
            <a:ext cx="4268716" cy="297190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CB55DB8-D500-6D29-4C07-9BD3FDCA29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01" y="1114833"/>
            <a:ext cx="4702099" cy="223909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6A07749E-C085-0A86-B687-D6A4F4A53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0686" b="86455"/>
          <a:stretch/>
        </p:blipFill>
        <p:spPr>
          <a:xfrm>
            <a:off x="6772520" y="4929906"/>
            <a:ext cx="4510186" cy="9288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A7886E5-E9FC-B147-79D0-EF60AD6C3E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158" y="3469362"/>
            <a:ext cx="5664431" cy="229117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5C05DA4-0B2D-95AB-9EF8-A1500C42AD76}"/>
              </a:ext>
            </a:extLst>
          </p:cNvPr>
          <p:cNvSpPr/>
          <p:nvPr/>
        </p:nvSpPr>
        <p:spPr>
          <a:xfrm>
            <a:off x="9548229" y="1010635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02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99423">
            <a:off x="8797565" y="-24979"/>
            <a:ext cx="635623" cy="1464083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6561470" y="748668"/>
            <a:ext cx="2785065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التشابه في حياتنا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7A7424A-E18D-CB54-CA62-4393FCCFA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612" y="1083760"/>
            <a:ext cx="4499516" cy="349509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A28238E-1BB7-D0DD-4AE1-49EFE0EBA3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6752" y="2198553"/>
            <a:ext cx="3609521" cy="3677053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EDB1269-3A65-57FF-1ECE-83CAB0E9E0C4}"/>
              </a:ext>
            </a:extLst>
          </p:cNvPr>
          <p:cNvSpPr txBox="1"/>
          <p:nvPr/>
        </p:nvSpPr>
        <p:spPr>
          <a:xfrm>
            <a:off x="1441056" y="4960610"/>
            <a:ext cx="349182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يتشابهون في الهدف والرؤية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والقوة والطموح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FEDDF92-1FD8-3392-CD12-DD544A82B42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994" t="19407" r="22810" b="26976"/>
          <a:stretch/>
        </p:blipFill>
        <p:spPr>
          <a:xfrm>
            <a:off x="9638750" y="1866436"/>
            <a:ext cx="1880658" cy="1860563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17F8206-BDA7-969E-B09A-EED2A7CDC851}"/>
              </a:ext>
            </a:extLst>
          </p:cNvPr>
          <p:cNvSpPr txBox="1"/>
          <p:nvPr/>
        </p:nvSpPr>
        <p:spPr>
          <a:xfrm>
            <a:off x="9426087" y="3998709"/>
            <a:ext cx="1949303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جميعنا صغاراً وكباراً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نساءً ورجالاً متشابهون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حب الوطن</a:t>
            </a: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5544EC1-6D51-0819-1866-639E23F75203}"/>
              </a:ext>
            </a:extLst>
          </p:cNvPr>
          <p:cNvSpPr/>
          <p:nvPr/>
        </p:nvSpPr>
        <p:spPr>
          <a:xfrm>
            <a:off x="6082483" y="0"/>
            <a:ext cx="1122467" cy="64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64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شاشة عريضة</PresentationFormat>
  <Paragraphs>96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22</cp:revision>
  <dcterms:created xsi:type="dcterms:W3CDTF">2023-03-22T18:02:01Z</dcterms:created>
  <dcterms:modified xsi:type="dcterms:W3CDTF">2023-04-13T08:02:47Z</dcterms:modified>
</cp:coreProperties>
</file>